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89"/>
  </p:notesMasterIdLst>
  <p:sldIdLst>
    <p:sldId id="272" r:id="rId2"/>
    <p:sldId id="273" r:id="rId3"/>
    <p:sldId id="258" r:id="rId4"/>
    <p:sldId id="281" r:id="rId5"/>
    <p:sldId id="504" r:id="rId6"/>
    <p:sldId id="662" r:id="rId7"/>
    <p:sldId id="664" r:id="rId8"/>
    <p:sldId id="663" r:id="rId9"/>
    <p:sldId id="610" r:id="rId10"/>
    <p:sldId id="611" r:id="rId11"/>
    <p:sldId id="665" r:id="rId12"/>
    <p:sldId id="666" r:id="rId13"/>
    <p:sldId id="667" r:id="rId14"/>
    <p:sldId id="668" r:id="rId15"/>
    <p:sldId id="669" r:id="rId16"/>
    <p:sldId id="672" r:id="rId17"/>
    <p:sldId id="659" r:id="rId18"/>
    <p:sldId id="671" r:id="rId19"/>
    <p:sldId id="670" r:id="rId20"/>
    <p:sldId id="673" r:id="rId21"/>
    <p:sldId id="674" r:id="rId22"/>
    <p:sldId id="675" r:id="rId23"/>
    <p:sldId id="676" r:id="rId24"/>
    <p:sldId id="677" r:id="rId25"/>
    <p:sldId id="678" r:id="rId26"/>
    <p:sldId id="679" r:id="rId27"/>
    <p:sldId id="660" r:id="rId28"/>
    <p:sldId id="681" r:id="rId29"/>
    <p:sldId id="682" r:id="rId30"/>
    <p:sldId id="683" r:id="rId31"/>
    <p:sldId id="680" r:id="rId32"/>
    <p:sldId id="684" r:id="rId33"/>
    <p:sldId id="685" r:id="rId34"/>
    <p:sldId id="686" r:id="rId35"/>
    <p:sldId id="687" r:id="rId36"/>
    <p:sldId id="688" r:id="rId37"/>
    <p:sldId id="690" r:id="rId38"/>
    <p:sldId id="689" r:id="rId39"/>
    <p:sldId id="697" r:id="rId40"/>
    <p:sldId id="696" r:id="rId41"/>
    <p:sldId id="695" r:id="rId42"/>
    <p:sldId id="694" r:id="rId43"/>
    <p:sldId id="693" r:id="rId44"/>
    <p:sldId id="692" r:id="rId45"/>
    <p:sldId id="691" r:id="rId46"/>
    <p:sldId id="661" r:id="rId47"/>
    <p:sldId id="700" r:id="rId48"/>
    <p:sldId id="702" r:id="rId49"/>
    <p:sldId id="698" r:id="rId50"/>
    <p:sldId id="703" r:id="rId51"/>
    <p:sldId id="701" r:id="rId52"/>
    <p:sldId id="704" r:id="rId53"/>
    <p:sldId id="705" r:id="rId54"/>
    <p:sldId id="706" r:id="rId55"/>
    <p:sldId id="707" r:id="rId56"/>
    <p:sldId id="708" r:id="rId57"/>
    <p:sldId id="709" r:id="rId58"/>
    <p:sldId id="710" r:id="rId59"/>
    <p:sldId id="736" r:id="rId60"/>
    <p:sldId id="711" r:id="rId61"/>
    <p:sldId id="712" r:id="rId62"/>
    <p:sldId id="713" r:id="rId63"/>
    <p:sldId id="714" r:id="rId64"/>
    <p:sldId id="715" r:id="rId65"/>
    <p:sldId id="716" r:id="rId66"/>
    <p:sldId id="737" r:id="rId67"/>
    <p:sldId id="717" r:id="rId68"/>
    <p:sldId id="718" r:id="rId69"/>
    <p:sldId id="719" r:id="rId70"/>
    <p:sldId id="720" r:id="rId71"/>
    <p:sldId id="721" r:id="rId72"/>
    <p:sldId id="722" r:id="rId73"/>
    <p:sldId id="723" r:id="rId74"/>
    <p:sldId id="724" r:id="rId75"/>
    <p:sldId id="725" r:id="rId76"/>
    <p:sldId id="726" r:id="rId77"/>
    <p:sldId id="727" r:id="rId78"/>
    <p:sldId id="728" r:id="rId79"/>
    <p:sldId id="729" r:id="rId80"/>
    <p:sldId id="730" r:id="rId81"/>
    <p:sldId id="699" r:id="rId82"/>
    <p:sldId id="731" r:id="rId83"/>
    <p:sldId id="732" r:id="rId84"/>
    <p:sldId id="733" r:id="rId85"/>
    <p:sldId id="734" r:id="rId86"/>
    <p:sldId id="735" r:id="rId87"/>
    <p:sldId id="47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2FE31-2070-D1D8-A34E-F9DB0AA9A729}" v="390" dt="2020-12-26T15:18:39.115"/>
    <p1510:client id="{045A4965-B513-6B71-45A6-B68B6AFE84A0}" v="67" dt="2020-12-26T20:30:46.896"/>
    <p1510:client id="{20051A4E-AFD5-84D1-7A23-51D78ED4860B}" v="175" dt="2021-02-05T22:52:34.203"/>
    <p1510:client id="{2F685D47-1B98-2E9E-44E9-38F2D014CAAC}" v="22" dt="2020-12-28T15:26:16.614"/>
    <p1510:client id="{40A8B09F-909C-B000-DB7E-A2D348A9B5AD}" v="19" dt="2021-03-03T13:48:46.098"/>
    <p1510:client id="{4687724C-769A-535A-BE5E-08839305FA50}" v="5582" dt="2020-12-27T20:13:39.224"/>
    <p1510:client id="{51E3BD4C-B373-0951-C494-FB7E86FF0635}" v="2429" dt="2020-12-29T23:03:22.866"/>
    <p1510:client id="{5465CEFE-2D65-ED3F-442B-E74DF3DBF3B0}" v="613" dt="2020-12-23T23:53:09.940"/>
    <p1510:client id="{5A6657F4-CD6A-8EED-C2D3-6A31C6E9CDB4}" v="2259" dt="2021-01-01T23:32:28.714"/>
    <p1510:client id="{70223C47-8670-9B15-A461-042D2F1DE4F7}" v="7422" dt="2020-12-31T14:25:20.982"/>
    <p1510:client id="{754A752B-A398-7C33-B6DC-89A0654AD307}" v="1138" dt="2020-12-30T13:10:01.288"/>
    <p1510:client id="{82ABAE2D-A526-4624-91EE-FBA7FD5F51E0}" v="9" dt="2020-12-23T22:41:08.207"/>
    <p1510:client id="{8F696AE0-6236-8D1E-3618-87162776C622}" v="5712" dt="2021-01-01T00:07:13.795"/>
    <p1510:client id="{9A177FFB-FB64-37AF-17C7-CCEC2C193DFF}" v="4481" dt="2020-12-29T13:20:50.336"/>
    <p1510:client id="{B4F8CEB5-E72C-8A8D-D25E-09B41B53A554}" v="6468" dt="2020-12-28T22:37:18.221"/>
    <p1510:client id="{BA5BD73A-7861-23D3-3051-BCD5E01694F7}" v="17" dt="2021-02-01T17:28:52.376"/>
    <p1510:client id="{C2F04716-BDFB-72E1-8E0B-591BAC2A83A6}" v="1704" dt="2020-12-25T23:07:35.464"/>
    <p1510:client id="{C413B264-8D43-A9BB-C85E-7F30A00A6453}" v="3644" dt="2020-12-26T15:02:32.673"/>
    <p1510:client id="{C552E5C9-89A9-5AE8-628E-6D0DD8066444}" v="3550" dt="2020-12-26T20:12:43.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3CC2D-0AF9-4166-9DD0-52A258A6A029}" type="datetimeFigureOut">
              <a:rPr lang="en-US"/>
              <a:t>3/7/2021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3283C-2CD9-4321-9FBB-684AE41D5162}" type="slidenum">
              <a:rPr lang="en-US"/>
              <a:t>‹#›</a:t>
            </a:fld>
            <a:endParaRPr lang="en-US"/>
          </a:p>
        </p:txBody>
      </p:sp>
    </p:spTree>
    <p:extLst>
      <p:ext uri="{BB962C8B-B14F-4D97-AF65-F5344CB8AC3E}">
        <p14:creationId xmlns:p14="http://schemas.microsoft.com/office/powerpoint/2010/main" val="85443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19977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32719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6070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1070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1547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3544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09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236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959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889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6779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5392085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skymind.ai/wiki/restricted-boltzmann-machin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Shape, rectangle&#10;&#10;Description automatically generated">
            <a:extLst>
              <a:ext uri="{FF2B5EF4-FFF2-40B4-BE49-F238E27FC236}">
                <a16:creationId xmlns:a16="http://schemas.microsoft.com/office/drawing/2014/main" id="{9848D248-4F95-4AEB-A8A3-E841AC7F1049}"/>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D4C369ED-1D40-41D3-AA7A-10B26DF42247}"/>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Title 1">
            <a:extLst>
              <a:ext uri="{FF2B5EF4-FFF2-40B4-BE49-F238E27FC236}">
                <a16:creationId xmlns:a16="http://schemas.microsoft.com/office/drawing/2014/main" id="{B3E4D70A-0194-4118-808D-3AE000E06533}"/>
              </a:ext>
            </a:extLst>
          </p:cNvPr>
          <p:cNvSpPr txBox="1">
            <a:spLocks/>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roboto"/>
                <a:cs typeface="Calibri Light"/>
              </a:rPr>
              <a:t>AASD 4004</a:t>
            </a:r>
          </a:p>
          <a:p>
            <a:r>
              <a:rPr lang="en-US" dirty="0">
                <a:latin typeface="roboto"/>
                <a:cs typeface="Calibri Light"/>
              </a:rPr>
              <a:t>Machine Learning  - II</a:t>
            </a:r>
            <a:endParaRPr lang="en-US" dirty="0"/>
          </a:p>
        </p:txBody>
      </p:sp>
      <p:sp>
        <p:nvSpPr>
          <p:cNvPr id="11" name="Subtitle 2">
            <a:extLst>
              <a:ext uri="{FF2B5EF4-FFF2-40B4-BE49-F238E27FC236}">
                <a16:creationId xmlns:a16="http://schemas.microsoft.com/office/drawing/2014/main" id="{C788A730-016B-491D-8966-20FA0BD8D9C6}"/>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a:latin typeface="roboto"/>
              </a:rPr>
              <a:t>Applied AI Solutions Developer Program</a:t>
            </a:r>
            <a:endParaRPr lang="en-US"/>
          </a:p>
        </p:txBody>
      </p:sp>
    </p:spTree>
    <p:extLst>
      <p:ext uri="{BB962C8B-B14F-4D97-AF65-F5344CB8AC3E}">
        <p14:creationId xmlns:p14="http://schemas.microsoft.com/office/powerpoint/2010/main" val="180225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Bag of Words</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9426"/>
            <a:ext cx="10845501" cy="4454266"/>
          </a:xfrm>
        </p:spPr>
        <p:txBody>
          <a:bodyPr vert="horz" lIns="91440" tIns="45720" rIns="91440" bIns="45720" rtlCol="0" anchor="t">
            <a:normAutofit/>
          </a:bodyPr>
          <a:lstStyle/>
          <a:p>
            <a:pPr marL="0" indent="0">
              <a:buNone/>
            </a:pPr>
            <a:r>
              <a:rPr lang="en-US" sz="2700">
                <a:latin typeface="roboto"/>
                <a:ea typeface="+mj-ea"/>
                <a:cs typeface="Calibri Light"/>
              </a:rPr>
              <a:t>Suppose we have a corpus with three sentences:</a:t>
            </a:r>
          </a:p>
          <a:p>
            <a:pPr marL="0" indent="0">
              <a:buNone/>
            </a:pPr>
            <a:endParaRPr lang="en-US" sz="2700" dirty="0">
              <a:latin typeface="roboto"/>
              <a:ea typeface="+mj-ea"/>
              <a:cs typeface="Calibri Light"/>
            </a:endParaRPr>
          </a:p>
          <a:p>
            <a:pPr marL="0" indent="0">
              <a:buNone/>
            </a:pPr>
            <a:r>
              <a:rPr lang="en-US" sz="2700">
                <a:latin typeface="roboto"/>
                <a:ea typeface="+mj-ea"/>
                <a:cs typeface="Calibri Light"/>
              </a:rPr>
              <a:t>• "I like to play football"</a:t>
            </a:r>
          </a:p>
          <a:p>
            <a:pPr marL="0" indent="0">
              <a:buNone/>
            </a:pPr>
            <a:r>
              <a:rPr lang="en-US" sz="2700">
                <a:latin typeface="roboto"/>
                <a:ea typeface="+mj-ea"/>
                <a:cs typeface="Calibri Light"/>
              </a:rPr>
              <a:t>• "Did you go outside to play tennis"</a:t>
            </a:r>
          </a:p>
          <a:p>
            <a:pPr marL="0" indent="0">
              <a:buNone/>
            </a:pPr>
            <a:r>
              <a:rPr lang="en-US" sz="2700">
                <a:latin typeface="roboto"/>
                <a:ea typeface="+mj-ea"/>
                <a:cs typeface="Calibri Light"/>
              </a:rPr>
              <a:t>• "John and I play tennis”</a:t>
            </a:r>
          </a:p>
          <a:p>
            <a:pPr marL="0" indent="0">
              <a:buNone/>
            </a:pPr>
            <a:endParaRPr lang="en-US" sz="2700" dirty="0">
              <a:latin typeface="roboto"/>
              <a:ea typeface="+mj-ea"/>
              <a:cs typeface="Calibri Light"/>
            </a:endParaRPr>
          </a:p>
          <a:p>
            <a:pPr marL="0" indent="0">
              <a:buNone/>
            </a:pPr>
            <a:r>
              <a:rPr lang="en-US" sz="2700">
                <a:latin typeface="roboto"/>
                <a:ea typeface="+mj-ea"/>
                <a:cs typeface="Calibri Light"/>
              </a:rPr>
              <a:t>Goal: Convert text to numbers</a:t>
            </a: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37572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Bag of Words</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0668"/>
            <a:ext cx="10845501" cy="2098197"/>
          </a:xfrm>
        </p:spPr>
        <p:txBody>
          <a:bodyPr vert="horz" lIns="91440" tIns="45720" rIns="91440" bIns="45720" rtlCol="0" anchor="t">
            <a:normAutofit/>
          </a:bodyPr>
          <a:lstStyle/>
          <a:p>
            <a:pPr marL="514350" indent="-514350">
              <a:buAutoNum type="arabicPeriod"/>
            </a:pPr>
            <a:r>
              <a:rPr lang="en-US" sz="2700">
                <a:latin typeface="roboto"/>
                <a:ea typeface="+mj-ea"/>
                <a:cs typeface="Calibri Light"/>
              </a:rPr>
              <a:t>Tokenize the sentences into words</a:t>
            </a:r>
            <a:endParaRPr lang="en-US">
              <a:ea typeface="+mj-ea"/>
              <a:cs typeface="Calibri" panose="020F0502020204030204"/>
            </a:endParaRPr>
          </a:p>
          <a:p>
            <a:pPr marL="514350" indent="-514350">
              <a:buAutoNum type="arabicPeriod"/>
            </a:pPr>
            <a:r>
              <a:rPr lang="en-US" sz="2700">
                <a:latin typeface="roboto"/>
                <a:ea typeface="+mj-ea"/>
                <a:cs typeface="Calibri Light"/>
              </a:rPr>
              <a:t>Create Dictionary of Word Frequency</a:t>
            </a:r>
          </a:p>
          <a:p>
            <a:pPr marL="514350" indent="-514350">
              <a:buAutoNum type="arabicPeriod"/>
            </a:pPr>
            <a:r>
              <a:rPr lang="en-US" sz="2700">
                <a:latin typeface="roboto"/>
                <a:ea typeface="+mj-ea"/>
                <a:cs typeface="Calibri Light"/>
              </a:rPr>
              <a:t>Bag of Words Model</a:t>
            </a: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1523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BoW Step 1: Tokenization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8" name="Picture 8" descr="Table&#10;&#10;Description automatically generated">
            <a:extLst>
              <a:ext uri="{FF2B5EF4-FFF2-40B4-BE49-F238E27FC236}">
                <a16:creationId xmlns:a16="http://schemas.microsoft.com/office/drawing/2014/main" id="{B080F3DF-7A88-4BCA-A310-5AE385B224C7}"/>
              </a:ext>
            </a:extLst>
          </p:cNvPr>
          <p:cNvPicPr>
            <a:picLocks noChangeAspect="1"/>
          </p:cNvPicPr>
          <p:nvPr/>
        </p:nvPicPr>
        <p:blipFill>
          <a:blip r:embed="rId4"/>
          <a:stretch>
            <a:fillRect/>
          </a:stretch>
        </p:blipFill>
        <p:spPr>
          <a:xfrm>
            <a:off x="835573" y="1689051"/>
            <a:ext cx="10363199" cy="42681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6589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190063" y="181194"/>
            <a:ext cx="11163737" cy="1343080"/>
          </a:xfrm>
        </p:spPr>
        <p:txBody>
          <a:bodyPr>
            <a:normAutofit fontScale="90000"/>
          </a:bodyPr>
          <a:lstStyle/>
          <a:p>
            <a:r>
              <a:rPr lang="en-US" sz="4800">
                <a:latin typeface="roboto"/>
                <a:cs typeface="Calibri Light"/>
              </a:rPr>
              <a:t>BoW Step 2: Dictionary of Word </a:t>
            </a:r>
            <a:r>
              <a:rPr lang="en-US" sz="4800" dirty="0">
                <a:latin typeface="roboto"/>
                <a:cs typeface="Calibri Light"/>
              </a:rPr>
              <a:t>frequency</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Table&#10;&#10;Description automatically generated">
            <a:extLst>
              <a:ext uri="{FF2B5EF4-FFF2-40B4-BE49-F238E27FC236}">
                <a16:creationId xmlns:a16="http://schemas.microsoft.com/office/drawing/2014/main" id="{F283A028-D6F0-470F-94F9-108B2F98256E}"/>
              </a:ext>
            </a:extLst>
          </p:cNvPr>
          <p:cNvPicPr>
            <a:picLocks noChangeAspect="1"/>
          </p:cNvPicPr>
          <p:nvPr/>
        </p:nvPicPr>
        <p:blipFill>
          <a:blip r:embed="rId4"/>
          <a:stretch>
            <a:fillRect/>
          </a:stretch>
        </p:blipFill>
        <p:spPr>
          <a:xfrm>
            <a:off x="3971159" y="1373050"/>
            <a:ext cx="4240923" cy="48826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09385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BoW Step 3: Bag of Words Model</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Table&#10;&#10;Description automatically generated">
            <a:extLst>
              <a:ext uri="{FF2B5EF4-FFF2-40B4-BE49-F238E27FC236}">
                <a16:creationId xmlns:a16="http://schemas.microsoft.com/office/drawing/2014/main" id="{4CA2A04A-E75F-4A0B-A0C8-E78C6C95D09F}"/>
              </a:ext>
            </a:extLst>
          </p:cNvPr>
          <p:cNvPicPr>
            <a:picLocks noChangeAspect="1"/>
          </p:cNvPicPr>
          <p:nvPr/>
        </p:nvPicPr>
        <p:blipFill>
          <a:blip r:embed="rId4"/>
          <a:stretch>
            <a:fillRect/>
          </a:stretch>
        </p:blipFill>
        <p:spPr>
          <a:xfrm>
            <a:off x="415159" y="2212745"/>
            <a:ext cx="11361681" cy="24325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74820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Bag of Words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A90374E5-5F39-4664-BE02-89863B721873}"/>
              </a:ext>
            </a:extLst>
          </p:cNvPr>
          <p:cNvSpPr txBox="1"/>
          <p:nvPr/>
        </p:nvSpPr>
        <p:spPr>
          <a:xfrm>
            <a:off x="2762469" y="2709918"/>
            <a:ext cx="570361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Helvetica Neue"/>
              </a:rPr>
              <a:t>Let’s Create a Bag Of Words Model</a:t>
            </a:r>
          </a:p>
          <a:p>
            <a:pPr algn="ctr"/>
            <a:r>
              <a:rPr lang="en-US">
                <a:latin typeface="Helvetica Neue"/>
              </a:rPr>
              <a:t>BagOfWords.ipynb</a:t>
            </a:r>
            <a:endParaRPr lang="en-US" dirty="0">
              <a:latin typeface="Helvetica Neue"/>
            </a:endParaRPr>
          </a:p>
        </p:txBody>
      </p:sp>
    </p:spTree>
    <p:extLst>
      <p:ext uri="{BB962C8B-B14F-4D97-AF65-F5344CB8AC3E}">
        <p14:creationId xmlns:p14="http://schemas.microsoft.com/office/powerpoint/2010/main" val="2791064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Problems in Bag Of Words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Table&#10;&#10;Description automatically generated">
            <a:extLst>
              <a:ext uri="{FF2B5EF4-FFF2-40B4-BE49-F238E27FC236}">
                <a16:creationId xmlns:a16="http://schemas.microsoft.com/office/drawing/2014/main" id="{F1295AD0-ECF4-4FD6-B4B1-AD2CC6A13694}"/>
              </a:ext>
            </a:extLst>
          </p:cNvPr>
          <p:cNvPicPr>
            <a:picLocks noChangeAspect="1"/>
          </p:cNvPicPr>
          <p:nvPr/>
        </p:nvPicPr>
        <p:blipFill>
          <a:blip r:embed="rId4"/>
          <a:stretch>
            <a:fillRect/>
          </a:stretch>
        </p:blipFill>
        <p:spPr>
          <a:xfrm>
            <a:off x="1746469" y="1411051"/>
            <a:ext cx="8532647" cy="4867968"/>
          </a:xfrm>
          <a:prstGeom prst="rect">
            <a:avLst/>
          </a:prstGeom>
        </p:spPr>
      </p:pic>
    </p:spTree>
    <p:extLst>
      <p:ext uri="{BB962C8B-B14F-4D97-AF65-F5344CB8AC3E}">
        <p14:creationId xmlns:p14="http://schemas.microsoft.com/office/powerpoint/2010/main" val="3007854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TF-IDF</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548329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TF-IDF</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9426"/>
            <a:ext cx="10845501" cy="4454266"/>
          </a:xfrm>
        </p:spPr>
        <p:txBody>
          <a:bodyPr vert="horz" lIns="91440" tIns="45720" rIns="91440" bIns="45720" rtlCol="0" anchor="t">
            <a:normAutofit/>
          </a:bodyPr>
          <a:lstStyle/>
          <a:p>
            <a:pPr marL="514350" indent="-514350">
              <a:buFont typeface="Arial" panose="020B0604020202020204" pitchFamily="34" charset="0"/>
              <a:buAutoNum type="arabicPeriod"/>
            </a:pPr>
            <a:r>
              <a:rPr lang="en-US" sz="2700">
                <a:latin typeface="roboto"/>
                <a:ea typeface="+mj-ea"/>
                <a:cs typeface="Calibri Light"/>
              </a:rPr>
              <a:t>Tokenize the sentences into words</a:t>
            </a:r>
          </a:p>
          <a:p>
            <a:pPr marL="514350" indent="-514350">
              <a:buFont typeface="Arial" panose="020B0604020202020204" pitchFamily="34" charset="0"/>
              <a:buAutoNum type="arabicPeriod"/>
            </a:pPr>
            <a:r>
              <a:rPr lang="en-US" sz="2700">
                <a:latin typeface="roboto"/>
                <a:ea typeface="+mj-ea"/>
                <a:cs typeface="Calibri Light"/>
              </a:rPr>
              <a:t>Create a Dictionary of word frequency</a:t>
            </a:r>
          </a:p>
          <a:p>
            <a:pPr marL="514350" indent="-514350">
              <a:buFont typeface="Arial" panose="020B0604020202020204" pitchFamily="34" charset="0"/>
              <a:buAutoNum type="arabicPeriod"/>
            </a:pPr>
            <a:r>
              <a:rPr lang="en-US" sz="2700">
                <a:latin typeface="roboto"/>
                <a:ea typeface="+mj-ea"/>
                <a:cs typeface="Calibri Light"/>
              </a:rPr>
              <a:t>Sort the dictionary with word frequency</a:t>
            </a:r>
          </a:p>
          <a:p>
            <a:pPr marL="514350" indent="-514350">
              <a:buFont typeface="Arial" panose="020B0604020202020204" pitchFamily="34" charset="0"/>
              <a:buAutoNum type="arabicPeriod"/>
            </a:pPr>
            <a:r>
              <a:rPr lang="en-US" sz="2700">
                <a:latin typeface="roboto"/>
                <a:ea typeface="+mj-ea"/>
                <a:cs typeface="Calibri Light"/>
              </a:rPr>
              <a:t>Compute Term frequency</a:t>
            </a:r>
          </a:p>
          <a:p>
            <a:pPr marL="514350" indent="-514350">
              <a:buFont typeface="Arial" panose="020B0604020202020204" pitchFamily="34" charset="0"/>
              <a:buAutoNum type="arabicPeriod"/>
            </a:pPr>
            <a:r>
              <a:rPr lang="en-US" sz="2700">
                <a:latin typeface="roboto"/>
                <a:ea typeface="+mj-ea"/>
                <a:cs typeface="Calibri Light"/>
              </a:rPr>
              <a:t>Compute Inverse Document frequency</a:t>
            </a:r>
          </a:p>
          <a:p>
            <a:pPr marL="514350" indent="-514350">
              <a:buFont typeface="Arial" panose="020B0604020202020204" pitchFamily="34" charset="0"/>
              <a:buAutoNum type="arabicPeriod"/>
            </a:pPr>
            <a:r>
              <a:rPr lang="en-US" sz="2700">
                <a:latin typeface="roboto"/>
                <a:ea typeface="+mj-ea"/>
                <a:cs typeface="Calibri Light"/>
              </a:rPr>
              <a:t>Compute TF-IDF values</a:t>
            </a:r>
          </a:p>
          <a:p>
            <a:pPr marL="0" indent="0">
              <a:buNone/>
            </a:pPr>
            <a:endParaRPr lang="en-US" sz="2700"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88052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TF-IDF Step 1: Tokenization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8" name="Picture 8" descr="Table&#10;&#10;Description automatically generated">
            <a:extLst>
              <a:ext uri="{FF2B5EF4-FFF2-40B4-BE49-F238E27FC236}">
                <a16:creationId xmlns:a16="http://schemas.microsoft.com/office/drawing/2014/main" id="{B080F3DF-7A88-4BCA-A310-5AE385B224C7}"/>
              </a:ext>
            </a:extLst>
          </p:cNvPr>
          <p:cNvPicPr>
            <a:picLocks noChangeAspect="1"/>
          </p:cNvPicPr>
          <p:nvPr/>
        </p:nvPicPr>
        <p:blipFill>
          <a:blip r:embed="rId4"/>
          <a:stretch>
            <a:fillRect/>
          </a:stretch>
        </p:blipFill>
        <p:spPr>
          <a:xfrm>
            <a:off x="835573" y="1689051"/>
            <a:ext cx="10363199" cy="42681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7913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Shape, rectangle&#10;&#10;Description automatically generated">
            <a:extLst>
              <a:ext uri="{FF2B5EF4-FFF2-40B4-BE49-F238E27FC236}">
                <a16:creationId xmlns:a16="http://schemas.microsoft.com/office/drawing/2014/main" id="{9848D248-4F95-4AEB-A8A3-E841AC7F1049}"/>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D4C369ED-1D40-41D3-AA7A-10B26DF42247}"/>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Title 1">
            <a:extLst>
              <a:ext uri="{FF2B5EF4-FFF2-40B4-BE49-F238E27FC236}">
                <a16:creationId xmlns:a16="http://schemas.microsoft.com/office/drawing/2014/main" id="{B3E4D70A-0194-4118-808D-3AE000E06533}"/>
              </a:ext>
            </a:extLst>
          </p:cNvPr>
          <p:cNvSpPr txBox="1">
            <a:spLocks/>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roboto"/>
                <a:cs typeface="Calibri Light"/>
              </a:rPr>
              <a:t>Module 2</a:t>
            </a:r>
          </a:p>
          <a:p>
            <a:r>
              <a:rPr lang="en-US" dirty="0">
                <a:latin typeface="roboto"/>
                <a:cs typeface="Calibri Light"/>
              </a:rPr>
              <a:t>Feature Extraction in Text</a:t>
            </a:r>
            <a:endParaRPr lang="en-US" dirty="0">
              <a:latin typeface="roboto"/>
            </a:endParaRPr>
          </a:p>
        </p:txBody>
      </p:sp>
      <p:sp>
        <p:nvSpPr>
          <p:cNvPr id="11" name="Subtitle 2">
            <a:extLst>
              <a:ext uri="{FF2B5EF4-FFF2-40B4-BE49-F238E27FC236}">
                <a16:creationId xmlns:a16="http://schemas.microsoft.com/office/drawing/2014/main" id="{C788A730-016B-491D-8966-20FA0BD8D9C6}"/>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err="1">
                <a:latin typeface="roboto"/>
              </a:rPr>
              <a:t>Vejey</a:t>
            </a:r>
            <a:r>
              <a:rPr lang="en-US">
                <a:latin typeface="roboto"/>
              </a:rPr>
              <a:t> </a:t>
            </a:r>
            <a:r>
              <a:rPr lang="en-US" err="1">
                <a:latin typeface="roboto"/>
              </a:rPr>
              <a:t>Gandyer</a:t>
            </a:r>
            <a:endParaRPr lang="en-US" err="1"/>
          </a:p>
        </p:txBody>
      </p:sp>
    </p:spTree>
    <p:extLst>
      <p:ext uri="{BB962C8B-B14F-4D97-AF65-F5344CB8AC3E}">
        <p14:creationId xmlns:p14="http://schemas.microsoft.com/office/powerpoint/2010/main" val="1261834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435303" y="49815"/>
            <a:ext cx="10515600" cy="1325563"/>
          </a:xfrm>
        </p:spPr>
        <p:txBody>
          <a:bodyPr>
            <a:normAutofit fontScale="90000"/>
          </a:bodyPr>
          <a:lstStyle/>
          <a:p>
            <a:r>
              <a:rPr lang="en-US" sz="4800">
                <a:latin typeface="roboto"/>
                <a:cs typeface="Calibri Light"/>
              </a:rPr>
              <a:t>TF-IDF Step 2: Dictionary of word </a:t>
            </a:r>
            <a:r>
              <a:rPr lang="en-US" sz="4800" dirty="0">
                <a:latin typeface="roboto"/>
                <a:cs typeface="Calibri Light"/>
              </a:rPr>
              <a:t>frequency</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Table&#10;&#10;Description automatically generated">
            <a:extLst>
              <a:ext uri="{FF2B5EF4-FFF2-40B4-BE49-F238E27FC236}">
                <a16:creationId xmlns:a16="http://schemas.microsoft.com/office/drawing/2014/main" id="{F283A028-D6F0-470F-94F9-108B2F98256E}"/>
              </a:ext>
            </a:extLst>
          </p:cNvPr>
          <p:cNvPicPr>
            <a:picLocks noChangeAspect="1"/>
          </p:cNvPicPr>
          <p:nvPr/>
        </p:nvPicPr>
        <p:blipFill>
          <a:blip r:embed="rId4"/>
          <a:stretch>
            <a:fillRect/>
          </a:stretch>
        </p:blipFill>
        <p:spPr>
          <a:xfrm>
            <a:off x="3971159" y="1373050"/>
            <a:ext cx="4240923" cy="48826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17002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42875"/>
            <a:ext cx="10515600" cy="1325563"/>
          </a:xfrm>
        </p:spPr>
        <p:txBody>
          <a:bodyPr>
            <a:normAutofit/>
          </a:bodyPr>
          <a:lstStyle/>
          <a:p>
            <a:r>
              <a:rPr lang="en-US" sz="4800">
                <a:latin typeface="roboto"/>
                <a:cs typeface="Calibri Light"/>
              </a:rPr>
              <a:t>TF-IDF Step 3: Sort word </a:t>
            </a:r>
            <a:r>
              <a:rPr lang="en-US" sz="4800" dirty="0">
                <a:latin typeface="roboto"/>
                <a:cs typeface="Calibri Light"/>
              </a:rPr>
              <a:t>frequency</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Table&#10;&#10;Description automatically generated">
            <a:extLst>
              <a:ext uri="{FF2B5EF4-FFF2-40B4-BE49-F238E27FC236}">
                <a16:creationId xmlns:a16="http://schemas.microsoft.com/office/drawing/2014/main" id="{E6C9E206-1EE3-43A9-805E-84626325423A}"/>
              </a:ext>
            </a:extLst>
          </p:cNvPr>
          <p:cNvPicPr>
            <a:picLocks noChangeAspect="1"/>
          </p:cNvPicPr>
          <p:nvPr/>
        </p:nvPicPr>
        <p:blipFill>
          <a:blip r:embed="rId4"/>
          <a:stretch>
            <a:fillRect/>
          </a:stretch>
        </p:blipFill>
        <p:spPr>
          <a:xfrm>
            <a:off x="3988676" y="961259"/>
            <a:ext cx="4337267" cy="54172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38081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81565"/>
            <a:ext cx="10515600" cy="1325563"/>
          </a:xfrm>
        </p:spPr>
        <p:txBody>
          <a:bodyPr>
            <a:normAutofit/>
          </a:bodyPr>
          <a:lstStyle/>
          <a:p>
            <a:r>
              <a:rPr lang="en-US" sz="4800">
                <a:latin typeface="roboto"/>
                <a:cs typeface="Calibri Light"/>
              </a:rPr>
              <a:t>TF-IDF Step 4: Term </a:t>
            </a:r>
            <a:r>
              <a:rPr lang="en-US" sz="4800" dirty="0">
                <a:latin typeface="roboto"/>
                <a:cs typeface="Calibri Light"/>
              </a:rPr>
              <a:t>frequency</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6" name="Picture 7" descr="Graphical user interface, application&#10;&#10;Description automatically generated">
            <a:extLst>
              <a:ext uri="{FF2B5EF4-FFF2-40B4-BE49-F238E27FC236}">
                <a16:creationId xmlns:a16="http://schemas.microsoft.com/office/drawing/2014/main" id="{01E9B3CB-3DCA-4B6C-9F61-F3CC9D0AEF5A}"/>
              </a:ext>
            </a:extLst>
          </p:cNvPr>
          <p:cNvPicPr>
            <a:picLocks noChangeAspect="1"/>
          </p:cNvPicPr>
          <p:nvPr/>
        </p:nvPicPr>
        <p:blipFill>
          <a:blip r:embed="rId4"/>
          <a:stretch>
            <a:fillRect/>
          </a:stretch>
        </p:blipFill>
        <p:spPr>
          <a:xfrm>
            <a:off x="593380" y="1336566"/>
            <a:ext cx="2264136" cy="5008179"/>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E688F53E-0737-47EF-8E48-35C047741CEB}"/>
              </a:ext>
            </a:extLst>
          </p:cNvPr>
          <p:cNvSpPr txBox="1"/>
          <p:nvPr/>
        </p:nvSpPr>
        <p:spPr>
          <a:xfrm>
            <a:off x="4146331" y="3244194"/>
            <a:ext cx="624664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Helvetica Neue"/>
              </a:rPr>
              <a:t>play</a:t>
            </a:r>
          </a:p>
          <a:p>
            <a:r>
              <a:rPr lang="en-US" sz="3200">
                <a:latin typeface="Helvetica Neue"/>
              </a:rPr>
              <a:t>Term Frequency = 1 / 5 = 0.20</a:t>
            </a:r>
          </a:p>
          <a:p>
            <a:endParaRPr lang="en-US" sz="3200" dirty="0">
              <a:latin typeface="Helvetica Neue"/>
            </a:endParaRPr>
          </a:p>
          <a:p>
            <a:r>
              <a:rPr lang="en-US" sz="3200">
                <a:latin typeface="Helvetica Neue"/>
              </a:rPr>
              <a:t>football</a:t>
            </a:r>
            <a:endParaRPr lang="en-US"/>
          </a:p>
          <a:p>
            <a:r>
              <a:rPr lang="en-US" sz="3200">
                <a:latin typeface="Helvetica Neue"/>
              </a:rPr>
              <a:t>Term Frequency = 1 / 5 = 0.20</a:t>
            </a:r>
          </a:p>
        </p:txBody>
      </p:sp>
      <p:pic>
        <p:nvPicPr>
          <p:cNvPr id="10" name="Picture 10" descr="Timeline&#10;&#10;Description automatically generated">
            <a:extLst>
              <a:ext uri="{FF2B5EF4-FFF2-40B4-BE49-F238E27FC236}">
                <a16:creationId xmlns:a16="http://schemas.microsoft.com/office/drawing/2014/main" id="{E7A25752-7CBE-4965-BA06-09D4CC518C81}"/>
              </a:ext>
            </a:extLst>
          </p:cNvPr>
          <p:cNvPicPr>
            <a:picLocks noChangeAspect="1"/>
          </p:cNvPicPr>
          <p:nvPr/>
        </p:nvPicPr>
        <p:blipFill>
          <a:blip r:embed="rId5"/>
          <a:stretch>
            <a:fillRect/>
          </a:stretch>
        </p:blipFill>
        <p:spPr>
          <a:xfrm>
            <a:off x="3901089" y="1428162"/>
            <a:ext cx="7131269" cy="11113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21709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312683" y="-160392"/>
            <a:ext cx="10515600" cy="1325563"/>
          </a:xfrm>
        </p:spPr>
        <p:txBody>
          <a:bodyPr>
            <a:normAutofit fontScale="90000"/>
          </a:bodyPr>
          <a:lstStyle/>
          <a:p>
            <a:r>
              <a:rPr lang="en-US" sz="4800">
                <a:latin typeface="roboto"/>
                <a:cs typeface="Calibri Light"/>
              </a:rPr>
              <a:t>TF-IDF Step 5: Inverse Term </a:t>
            </a:r>
            <a:r>
              <a:rPr lang="en-US" sz="4800" dirty="0">
                <a:latin typeface="roboto"/>
                <a:cs typeface="Calibri Light"/>
              </a:rPr>
              <a:t>frequency</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Table&#10;&#10;Description automatically generated">
            <a:extLst>
              <a:ext uri="{FF2B5EF4-FFF2-40B4-BE49-F238E27FC236}">
                <a16:creationId xmlns:a16="http://schemas.microsoft.com/office/drawing/2014/main" id="{B466BBE4-5A6B-41A8-B559-2B6229271610}"/>
              </a:ext>
            </a:extLst>
          </p:cNvPr>
          <p:cNvPicPr>
            <a:picLocks noChangeAspect="1"/>
          </p:cNvPicPr>
          <p:nvPr/>
        </p:nvPicPr>
        <p:blipFill>
          <a:blip r:embed="rId4"/>
          <a:stretch>
            <a:fillRect/>
          </a:stretch>
        </p:blipFill>
        <p:spPr>
          <a:xfrm>
            <a:off x="3428125" y="2134484"/>
            <a:ext cx="5335751" cy="4183102"/>
          </a:xfrm>
          <a:prstGeom prst="rect">
            <a:avLst/>
          </a:prstGeom>
          <a:ln>
            <a:noFill/>
          </a:ln>
          <a:effectLst>
            <a:outerShdw blurRad="190500" algn="tl" rotWithShape="0">
              <a:srgbClr val="000000">
                <a:alpha val="70000"/>
              </a:srgbClr>
            </a:outerShdw>
          </a:effectLst>
        </p:spPr>
      </p:pic>
      <p:pic>
        <p:nvPicPr>
          <p:cNvPr id="6" name="Picture 7" descr="A picture containing timeline&#10;&#10;Description automatically generated">
            <a:extLst>
              <a:ext uri="{FF2B5EF4-FFF2-40B4-BE49-F238E27FC236}">
                <a16:creationId xmlns:a16="http://schemas.microsoft.com/office/drawing/2014/main" id="{F648477B-90D5-4FE7-B179-BA5F206E9B5C}"/>
              </a:ext>
            </a:extLst>
          </p:cNvPr>
          <p:cNvPicPr>
            <a:picLocks noChangeAspect="1"/>
          </p:cNvPicPr>
          <p:nvPr/>
        </p:nvPicPr>
        <p:blipFill>
          <a:blip r:embed="rId5"/>
          <a:stretch>
            <a:fillRect/>
          </a:stretch>
        </p:blipFill>
        <p:spPr>
          <a:xfrm>
            <a:off x="1615089" y="944742"/>
            <a:ext cx="8953061" cy="9395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941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312683" y="-160392"/>
            <a:ext cx="10515600" cy="1325563"/>
          </a:xfrm>
        </p:spPr>
        <p:txBody>
          <a:bodyPr>
            <a:normAutofit/>
          </a:bodyPr>
          <a:lstStyle/>
          <a:p>
            <a:r>
              <a:rPr lang="en-US" sz="4800">
                <a:latin typeface="roboto"/>
                <a:cs typeface="Calibri Light"/>
              </a:rPr>
              <a:t>TF-IDF Step 6: TF-IDF Values</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7" descr="A picture containing icon&#10;&#10;Description automatically generated">
            <a:extLst>
              <a:ext uri="{FF2B5EF4-FFF2-40B4-BE49-F238E27FC236}">
                <a16:creationId xmlns:a16="http://schemas.microsoft.com/office/drawing/2014/main" id="{E734E0FB-E725-46B6-88BE-E1B4FA0FC0F4}"/>
              </a:ext>
            </a:extLst>
          </p:cNvPr>
          <p:cNvPicPr>
            <a:picLocks noChangeAspect="1"/>
          </p:cNvPicPr>
          <p:nvPr/>
        </p:nvPicPr>
        <p:blipFill>
          <a:blip r:embed="rId4"/>
          <a:stretch>
            <a:fillRect/>
          </a:stretch>
        </p:blipFill>
        <p:spPr>
          <a:xfrm>
            <a:off x="1912883" y="1160302"/>
            <a:ext cx="7989613" cy="543464"/>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532F7B6D-70B0-4EE3-BDED-69409C3B2F6E}"/>
              </a:ext>
            </a:extLst>
          </p:cNvPr>
          <p:cNvSpPr txBox="1"/>
          <p:nvPr/>
        </p:nvSpPr>
        <p:spPr>
          <a:xfrm>
            <a:off x="1509987" y="2009228"/>
            <a:ext cx="1011795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TF-IDF = Term Frequency * Inverse Document Frequency</a:t>
            </a:r>
            <a:endParaRPr lang="en-US" sz="3600">
              <a:cs typeface="Calibri"/>
            </a:endParaRPr>
          </a:p>
          <a:p>
            <a:r>
              <a:rPr lang="en-US" sz="3600"/>
              <a:t>Example: play</a:t>
            </a:r>
            <a:endParaRPr lang="en-US" sz="3600">
              <a:cs typeface="Calibri"/>
            </a:endParaRPr>
          </a:p>
          <a:p>
            <a:r>
              <a:rPr lang="en-US" sz="3600"/>
              <a:t>Term Frequency = 1 / 5 = 0.20</a:t>
            </a:r>
            <a:endParaRPr lang="en-US" sz="3600">
              <a:cs typeface="Calibri"/>
            </a:endParaRPr>
          </a:p>
          <a:p>
            <a:r>
              <a:rPr lang="en-US" sz="3600"/>
              <a:t>Inverse Document Frequency = 3 / 3 = 1</a:t>
            </a:r>
            <a:endParaRPr lang="en-US" sz="3600">
              <a:cs typeface="Calibri"/>
            </a:endParaRPr>
          </a:p>
          <a:p>
            <a:r>
              <a:rPr lang="en-US" sz="3600"/>
              <a:t>TF-IDF = 0.20 * 1 = </a:t>
            </a:r>
            <a:r>
              <a:rPr lang="en-US" sz="3600" b="1"/>
              <a:t>0.20 </a:t>
            </a:r>
            <a:endParaRPr lang="en-US" sz="3600" b="1">
              <a:cs typeface="Calibri"/>
            </a:endParaRPr>
          </a:p>
        </p:txBody>
      </p:sp>
    </p:spTree>
    <p:extLst>
      <p:ext uri="{BB962C8B-B14F-4D97-AF65-F5344CB8AC3E}">
        <p14:creationId xmlns:p14="http://schemas.microsoft.com/office/powerpoint/2010/main" val="2030716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312683" y="-160392"/>
            <a:ext cx="10515600" cy="1325563"/>
          </a:xfrm>
        </p:spPr>
        <p:txBody>
          <a:bodyPr>
            <a:normAutofit/>
          </a:bodyPr>
          <a:lstStyle/>
          <a:p>
            <a:r>
              <a:rPr lang="en-US" sz="4800">
                <a:latin typeface="roboto"/>
                <a:cs typeface="Calibri Light"/>
              </a:rPr>
              <a:t>TF-IDF</a:t>
            </a:r>
            <a:endParaRPr lang="en-US" dirty="0"/>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Table&#10;&#10;Description automatically generated">
            <a:extLst>
              <a:ext uri="{FF2B5EF4-FFF2-40B4-BE49-F238E27FC236}">
                <a16:creationId xmlns:a16="http://schemas.microsoft.com/office/drawing/2014/main" id="{F65B290C-4121-4E51-AE6F-E696E925479E}"/>
              </a:ext>
            </a:extLst>
          </p:cNvPr>
          <p:cNvPicPr>
            <a:picLocks noChangeAspect="1"/>
          </p:cNvPicPr>
          <p:nvPr/>
        </p:nvPicPr>
        <p:blipFill>
          <a:blip r:embed="rId4"/>
          <a:stretch>
            <a:fillRect/>
          </a:stretch>
        </p:blipFill>
        <p:spPr>
          <a:xfrm>
            <a:off x="2053022" y="794602"/>
            <a:ext cx="8085958" cy="55315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36834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312683" y="-160392"/>
            <a:ext cx="10515600" cy="1325563"/>
          </a:xfrm>
        </p:spPr>
        <p:txBody>
          <a:bodyPr>
            <a:normAutofit/>
          </a:bodyPr>
          <a:lstStyle/>
          <a:p>
            <a:r>
              <a:rPr lang="en-US" sz="4800">
                <a:latin typeface="roboto"/>
                <a:cs typeface="Calibri Light"/>
              </a:rPr>
              <a:t>Problems with TF-IDF</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B6E6CA0A-2B34-46F9-BCE7-02ECF4249ACC}"/>
              </a:ext>
            </a:extLst>
          </p:cNvPr>
          <p:cNvSpPr txBox="1"/>
          <p:nvPr/>
        </p:nvSpPr>
        <p:spPr>
          <a:xfrm>
            <a:off x="485228" y="1291021"/>
            <a:ext cx="8699061" cy="22498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Arial"/>
              <a:buChar char="•"/>
            </a:pPr>
            <a:r>
              <a:rPr lang="en-US" sz="3200" dirty="0">
                <a:latin typeface="roboto"/>
                <a:ea typeface="+mj-ea"/>
                <a:cs typeface="Calibri Light"/>
              </a:rPr>
              <a:t>Problems with TF-IDF &amp; BOW</a:t>
            </a:r>
            <a:endParaRPr lang="en-US" dirty="0">
              <a:ea typeface="+mj-ea"/>
            </a:endParaRPr>
          </a:p>
          <a:p>
            <a:pPr lvl="2" indent="-457200">
              <a:lnSpc>
                <a:spcPct val="90000"/>
              </a:lnSpc>
              <a:spcBef>
                <a:spcPts val="1000"/>
              </a:spcBef>
              <a:buFont typeface="Arial"/>
              <a:buChar char="•"/>
            </a:pPr>
            <a:r>
              <a:rPr lang="en-US" sz="3200" dirty="0">
                <a:latin typeface="roboto"/>
                <a:ea typeface="+mj-ea"/>
                <a:cs typeface="Calibri Light"/>
              </a:rPr>
              <a:t> Words are treated individually</a:t>
            </a:r>
          </a:p>
          <a:p>
            <a:pPr lvl="2" indent="-457200">
              <a:lnSpc>
                <a:spcPct val="90000"/>
              </a:lnSpc>
              <a:spcBef>
                <a:spcPts val="1000"/>
              </a:spcBef>
              <a:buFont typeface="Arial"/>
              <a:buChar char="•"/>
            </a:pPr>
            <a:r>
              <a:rPr lang="en-US" sz="3200" dirty="0">
                <a:latin typeface="roboto"/>
                <a:ea typeface="+mj-ea"/>
                <a:cs typeface="Calibri Light"/>
              </a:rPr>
              <a:t> No context information is retained</a:t>
            </a:r>
          </a:p>
          <a:p>
            <a:pPr marL="457200" indent="-457200">
              <a:lnSpc>
                <a:spcPct val="90000"/>
              </a:lnSpc>
              <a:spcBef>
                <a:spcPts val="1000"/>
              </a:spcBef>
              <a:buFont typeface="Arial"/>
              <a:buChar char="•"/>
            </a:pPr>
            <a:r>
              <a:rPr lang="en-US" sz="3200" dirty="0">
                <a:latin typeface="roboto"/>
                <a:ea typeface="+mj-ea"/>
                <a:cs typeface="Calibri Light"/>
              </a:rPr>
              <a:t>Solution: </a:t>
            </a:r>
            <a:r>
              <a:rPr lang="en-US" sz="3200" b="1" dirty="0">
                <a:latin typeface="roboto"/>
                <a:ea typeface="+mj-ea"/>
                <a:cs typeface="Calibri Light"/>
              </a:rPr>
              <a:t>N-Gram</a:t>
            </a:r>
          </a:p>
        </p:txBody>
      </p:sp>
    </p:spTree>
    <p:extLst>
      <p:ext uri="{BB962C8B-B14F-4D97-AF65-F5344CB8AC3E}">
        <p14:creationId xmlns:p14="http://schemas.microsoft.com/office/powerpoint/2010/main" val="3625854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N-Grams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Character</a:t>
            </a: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0022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N-Grams</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471702"/>
            <a:ext cx="10845501" cy="4454266"/>
          </a:xfrm>
        </p:spPr>
        <p:txBody>
          <a:bodyPr vert="horz" lIns="91440" tIns="45720" rIns="91440" bIns="45720" rtlCol="0" anchor="t">
            <a:normAutofit fontScale="92500" lnSpcReduction="20000"/>
          </a:bodyPr>
          <a:lstStyle/>
          <a:p>
            <a:pPr marL="0" indent="0">
              <a:lnSpc>
                <a:spcPct val="110000"/>
              </a:lnSpc>
              <a:buNone/>
            </a:pPr>
            <a:r>
              <a:rPr lang="en-US" sz="3200" i="1" dirty="0">
                <a:latin typeface="roboto"/>
                <a:ea typeface="+mj-ea"/>
                <a:cs typeface="Calibri Light"/>
              </a:rPr>
              <a:t>"A contiguous sequence of N items from a given sample of text </a:t>
            </a:r>
            <a:r>
              <a:rPr lang="en-US" sz="3200" i="1">
                <a:latin typeface="roboto"/>
                <a:ea typeface="+mj-ea"/>
                <a:cs typeface="Calibri Light"/>
              </a:rPr>
              <a:t>or speech"</a:t>
            </a:r>
            <a:endParaRPr lang="en-US" sz="3200" i="1" dirty="0">
              <a:latin typeface="roboto"/>
              <a:ea typeface="+mj-ea"/>
              <a:cs typeface="Calibri Light"/>
            </a:endParaRPr>
          </a:p>
          <a:p>
            <a:pPr marL="0" indent="0">
              <a:lnSpc>
                <a:spcPct val="110000"/>
              </a:lnSpc>
              <a:buNone/>
            </a:pPr>
            <a:r>
              <a:rPr lang="en-US" sz="3200">
                <a:latin typeface="roboto"/>
                <a:ea typeface="+mj-ea"/>
                <a:cs typeface="Calibri Light"/>
              </a:rPr>
              <a:t>Markov Chains  - sequence of states</a:t>
            </a:r>
            <a:endParaRPr lang="en-US" sz="3200" dirty="0">
              <a:latin typeface="roboto"/>
              <a:ea typeface="+mj-ea"/>
              <a:cs typeface="Calibri Light"/>
            </a:endParaRPr>
          </a:p>
          <a:p>
            <a:pPr marL="0" indent="0">
              <a:lnSpc>
                <a:spcPct val="110000"/>
              </a:lnSpc>
              <a:buNone/>
            </a:pPr>
            <a:r>
              <a:rPr lang="en-US" sz="3200">
                <a:latin typeface="roboto"/>
                <a:ea typeface="+mj-ea"/>
                <a:cs typeface="Calibri Light"/>
              </a:rPr>
              <a:t>Example: 2 states X and Y</a:t>
            </a:r>
            <a:endParaRPr lang="en-US" sz="3200" dirty="0">
              <a:latin typeface="roboto"/>
              <a:ea typeface="+mj-ea"/>
              <a:cs typeface="Calibri Light"/>
            </a:endParaRPr>
          </a:p>
          <a:p>
            <a:pPr marL="0" indent="0">
              <a:lnSpc>
                <a:spcPct val="110000"/>
              </a:lnSpc>
              <a:buNone/>
            </a:pPr>
            <a:r>
              <a:rPr lang="en-US" sz="3200">
                <a:latin typeface="roboto"/>
                <a:ea typeface="+mj-ea"/>
                <a:cs typeface="Calibri Light"/>
              </a:rPr>
              <a:t>In a Markov chain, you can stay at one state or move to another state at any given time XXYX</a:t>
            </a:r>
            <a:br>
              <a:rPr lang="en-US" sz="2700" dirty="0">
                <a:latin typeface="roboto"/>
                <a:ea typeface="+mj-ea"/>
                <a:cs typeface="Calibri Light"/>
              </a:rPr>
            </a:br>
            <a:endParaRPr lang="en-US" sz="3200" dirty="0">
              <a:latin typeface="roboto"/>
              <a:ea typeface="+mj-ea"/>
              <a:cs typeface="Calibri Light"/>
            </a:endParaRPr>
          </a:p>
          <a:p>
            <a:pPr marL="0" indent="0">
              <a:lnSpc>
                <a:spcPct val="110000"/>
              </a:lnSpc>
              <a:buNone/>
            </a:pPr>
            <a:r>
              <a:rPr lang="en-US" sz="3200">
                <a:latin typeface="roboto"/>
                <a:ea typeface="+mj-ea"/>
                <a:cs typeface="Calibri Light"/>
              </a:rPr>
              <a:t>In an N-Grams model, an item in a sequence can be treated as a Markov state</a:t>
            </a:r>
            <a:endParaRPr lang="en-US" sz="3200" dirty="0">
              <a:latin typeface="roboto"/>
              <a:ea typeface="+mj-ea"/>
              <a:cs typeface="Calibri Light"/>
            </a:endParaRPr>
          </a:p>
          <a:p>
            <a:pPr marL="0" indent="0">
              <a:lnSpc>
                <a:spcPct val="110000"/>
              </a:lnSpc>
              <a:buNone/>
            </a:pPr>
            <a:endParaRPr lang="en-US" sz="3200"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594235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Character N-Grams</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471702"/>
            <a:ext cx="10845501" cy="4454266"/>
          </a:xfrm>
        </p:spPr>
        <p:txBody>
          <a:bodyPr vert="horz" lIns="91440" tIns="45720" rIns="91440" bIns="45720" rtlCol="0" anchor="t">
            <a:normAutofit fontScale="92500" lnSpcReduction="10000"/>
          </a:bodyPr>
          <a:lstStyle/>
          <a:p>
            <a:pPr marL="0" indent="0">
              <a:lnSpc>
                <a:spcPct val="110000"/>
              </a:lnSpc>
              <a:buNone/>
            </a:pPr>
            <a:r>
              <a:rPr lang="en-US" sz="3200">
                <a:latin typeface="roboto"/>
                <a:ea typeface="+mj-ea"/>
                <a:cs typeface="Calibri Light"/>
              </a:rPr>
              <a:t>Suppose we have a corpus with one sentence:</a:t>
            </a:r>
            <a:endParaRPr lang="en-US" sz="3200" dirty="0">
              <a:latin typeface="roboto"/>
              <a:ea typeface="+mj-ea"/>
              <a:cs typeface="Calibri Light"/>
            </a:endParaRPr>
          </a:p>
          <a:p>
            <a:pPr marL="0" indent="0">
              <a:lnSpc>
                <a:spcPct val="110000"/>
              </a:lnSpc>
              <a:buNone/>
            </a:pPr>
            <a:r>
              <a:rPr lang="en-US" sz="3200">
                <a:latin typeface="roboto"/>
                <a:ea typeface="+mj-ea"/>
                <a:cs typeface="Calibri Light"/>
              </a:rPr>
              <a:t>        “Football is a very famous game”</a:t>
            </a:r>
            <a:endParaRPr lang="en-US" sz="3000">
              <a:latin typeface="roboto"/>
              <a:ea typeface="+mj-ea"/>
              <a:cs typeface="Calibri Light"/>
            </a:endParaRPr>
          </a:p>
          <a:p>
            <a:pPr marL="0" indent="0">
              <a:lnSpc>
                <a:spcPct val="110000"/>
              </a:lnSpc>
              <a:buNone/>
            </a:pPr>
            <a:r>
              <a:rPr lang="en-US" sz="3200" b="1">
                <a:latin typeface="roboto"/>
                <a:ea typeface="+mj-ea"/>
                <a:cs typeface="Calibri Light"/>
              </a:rPr>
              <a:t>2-Grams</a:t>
            </a:r>
            <a:r>
              <a:rPr lang="en-US" sz="3200">
                <a:latin typeface="roboto"/>
                <a:ea typeface="+mj-ea"/>
                <a:cs typeface="Calibri Light"/>
              </a:rPr>
              <a:t>:</a:t>
            </a:r>
            <a:endParaRPr lang="en-US" sz="3200" dirty="0">
              <a:latin typeface="roboto"/>
              <a:ea typeface="+mj-ea"/>
              <a:cs typeface="Calibri Light"/>
            </a:endParaRPr>
          </a:p>
          <a:p>
            <a:pPr marL="0" indent="0">
              <a:lnSpc>
                <a:spcPct val="110000"/>
              </a:lnSpc>
              <a:buNone/>
            </a:pPr>
            <a:r>
              <a:rPr lang="en-US" sz="3200">
                <a:latin typeface="roboto"/>
                <a:ea typeface="+mj-ea"/>
                <a:cs typeface="Calibri Light"/>
              </a:rPr>
              <a:t>fo, oo, ot, tb, ba, al, ll, l ,  i, is, s ,  a,  v, ve, er, ry, y ,  f, fa, am, mo, ou, us</a:t>
            </a:r>
            <a:endParaRPr lang="en-US" sz="3200" dirty="0">
              <a:latin typeface="roboto"/>
              <a:ea typeface="+mj-ea"/>
              <a:cs typeface="Calibri Light"/>
            </a:endParaRPr>
          </a:p>
          <a:p>
            <a:pPr marL="0" indent="0">
              <a:lnSpc>
                <a:spcPct val="110000"/>
              </a:lnSpc>
              <a:buNone/>
            </a:pPr>
            <a:r>
              <a:rPr lang="en-US" sz="3200" b="1">
                <a:latin typeface="roboto"/>
                <a:ea typeface="+mj-ea"/>
                <a:cs typeface="Calibri Light"/>
              </a:rPr>
              <a:t>3-Grams</a:t>
            </a:r>
            <a:r>
              <a:rPr lang="en-US" sz="3200">
                <a:latin typeface="roboto"/>
                <a:ea typeface="+mj-ea"/>
                <a:cs typeface="Calibri Light"/>
              </a:rPr>
              <a:t>:</a:t>
            </a:r>
            <a:endParaRPr lang="en-US" sz="3200" dirty="0">
              <a:latin typeface="roboto"/>
              <a:ea typeface="+mj-ea"/>
              <a:cs typeface="Calibri Light"/>
            </a:endParaRPr>
          </a:p>
          <a:p>
            <a:pPr marL="0" indent="0">
              <a:lnSpc>
                <a:spcPct val="110000"/>
              </a:lnSpc>
              <a:buNone/>
            </a:pPr>
            <a:r>
              <a:rPr lang="en-US" sz="3200">
                <a:latin typeface="roboto"/>
                <a:ea typeface="+mj-ea"/>
                <a:cs typeface="Calibri Light"/>
              </a:rPr>
              <a:t>foo, oot, otb, tba, bal, all, ll , l i,  is, is , s a,  a , a v,  ve, ver, ery, …</a:t>
            </a:r>
            <a:endParaRPr lang="en-US" sz="3200" dirty="0">
              <a:latin typeface="roboto"/>
              <a:ea typeface="+mj-ea"/>
              <a:cs typeface="Calibri Light"/>
            </a:endParaRPr>
          </a:p>
          <a:p>
            <a:pPr marL="0" indent="0">
              <a:lnSpc>
                <a:spcPct val="110000"/>
              </a:lnSpc>
              <a:buNone/>
            </a:pPr>
            <a:endParaRPr lang="en-US" sz="3200"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71324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41248" y="548640"/>
            <a:ext cx="3600860" cy="5431536"/>
          </a:xfrm>
        </p:spPr>
        <p:txBody>
          <a:bodyPr>
            <a:normAutofit/>
          </a:bodyPr>
          <a:lstStyle/>
          <a:p>
            <a:r>
              <a:rPr lang="en-US" sz="5400">
                <a:latin typeface="roboto"/>
                <a:cs typeface="Calibri Light"/>
              </a:rPr>
              <a:t>Agenda</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5126418" y="1235263"/>
            <a:ext cx="6224335" cy="5755604"/>
          </a:xfrm>
        </p:spPr>
        <p:txBody>
          <a:bodyPr vert="horz" lIns="91440" tIns="45720" rIns="91440" bIns="45720" rtlCol="0" anchor="ctr">
            <a:normAutofit/>
          </a:bodyPr>
          <a:lstStyle/>
          <a:p>
            <a:pPr marL="0" indent="0">
              <a:buNone/>
            </a:pPr>
            <a:r>
              <a:rPr lang="en-US" sz="3000" dirty="0">
                <a:latin typeface="roboto"/>
                <a:ea typeface="+mj-ea"/>
                <a:cs typeface="Calibri Light"/>
              </a:rPr>
              <a:t>Feature Extraction in Text</a:t>
            </a:r>
          </a:p>
          <a:p>
            <a:pPr marL="0" indent="0">
              <a:buNone/>
            </a:pPr>
            <a:r>
              <a:rPr lang="en-US" sz="3000" dirty="0">
                <a:latin typeface="roboto"/>
                <a:ea typeface="+mj-ea"/>
                <a:cs typeface="Calibri Light"/>
              </a:rPr>
              <a:t>Why Feature Extraction</a:t>
            </a:r>
          </a:p>
          <a:p>
            <a:pPr marL="0" indent="0">
              <a:buNone/>
            </a:pPr>
            <a:r>
              <a:rPr lang="en-US" sz="3000" dirty="0">
                <a:latin typeface="roboto"/>
                <a:ea typeface="+mj-ea"/>
                <a:cs typeface="Calibri Light"/>
              </a:rPr>
              <a:t>Bag of Words</a:t>
            </a:r>
          </a:p>
          <a:p>
            <a:pPr marL="0" indent="0">
              <a:buNone/>
            </a:pPr>
            <a:r>
              <a:rPr lang="en-US" sz="3000" dirty="0">
                <a:latin typeface="roboto"/>
                <a:ea typeface="+mj-ea"/>
                <a:cs typeface="Calibri Light"/>
              </a:rPr>
              <a:t>TF-IDF</a:t>
            </a:r>
          </a:p>
          <a:p>
            <a:pPr marL="0" indent="0">
              <a:buNone/>
            </a:pPr>
            <a:r>
              <a:rPr lang="en-US" sz="3000" dirty="0">
                <a:latin typeface="roboto"/>
                <a:ea typeface="+mj-ea"/>
                <a:cs typeface="Calibri Light"/>
              </a:rPr>
              <a:t>N-Grams</a:t>
            </a:r>
            <a:endParaRPr lang="en-US" dirty="0">
              <a:latin typeface="Calibri" panose="020F0502020204030204"/>
              <a:ea typeface="+mj-ea"/>
              <a:cs typeface="Calibri" panose="020F0502020204030204"/>
            </a:endParaRPr>
          </a:p>
          <a:p>
            <a:pPr marL="0" indent="0">
              <a:buNone/>
            </a:pPr>
            <a:r>
              <a:rPr lang="en-US" sz="3000" dirty="0">
                <a:latin typeface="roboto"/>
                <a:ea typeface="+mj-ea"/>
                <a:cs typeface="Calibri Light"/>
              </a:rPr>
              <a:t>One-hot encoding</a:t>
            </a:r>
            <a:endParaRPr lang="en-US" dirty="0">
              <a:ea typeface="+mj-ea"/>
              <a:cs typeface="Calibri"/>
            </a:endParaRPr>
          </a:p>
          <a:p>
            <a:pPr marL="0" indent="0">
              <a:buNone/>
            </a:pPr>
            <a:r>
              <a:rPr lang="en-US" sz="3000" dirty="0">
                <a:latin typeface="roboto"/>
                <a:ea typeface="+mj-ea"/>
                <a:cs typeface="Calibri Light"/>
              </a:rPr>
              <a:t>Word2Vec *</a:t>
            </a:r>
            <a:endParaRPr lang="en-US" dirty="0">
              <a:ea typeface="+mj-ea"/>
            </a:endParaRPr>
          </a:p>
          <a:p>
            <a:pPr marL="0" indent="0">
              <a:buNone/>
            </a:pPr>
            <a:r>
              <a:rPr lang="en-US" sz="3000" dirty="0" err="1">
                <a:latin typeface="roboto"/>
                <a:ea typeface="+mj-ea"/>
                <a:cs typeface="Calibri Light"/>
              </a:rPr>
              <a:t>GloVe</a:t>
            </a:r>
            <a:r>
              <a:rPr lang="en-US" sz="3000" dirty="0">
                <a:latin typeface="roboto"/>
                <a:ea typeface="+mj-ea"/>
                <a:cs typeface="Calibri Light"/>
              </a:rPr>
              <a:t> *</a:t>
            </a:r>
            <a:endParaRPr lang="en-US" dirty="0">
              <a:ea typeface="+mj-ea"/>
            </a:endParaRPr>
          </a:p>
          <a:p>
            <a:pPr>
              <a:buNone/>
            </a:pPr>
            <a:endParaRPr lang="en-US" sz="3000">
              <a:latin typeface="roboto"/>
              <a:ea typeface="+mj-ea"/>
              <a:cs typeface="Calibri Light"/>
            </a:endParaRPr>
          </a:p>
          <a:p>
            <a:pPr>
              <a:buNone/>
            </a:pPr>
            <a:r>
              <a:rPr lang="en-US" sz="3000" dirty="0">
                <a:latin typeface="roboto"/>
                <a:ea typeface="+mj-ea"/>
                <a:cs typeface="Calibri Light"/>
              </a:rPr>
              <a:t>                                        </a:t>
            </a:r>
            <a:r>
              <a:rPr lang="en-US" sz="1400" dirty="0">
                <a:latin typeface="roboto"/>
                <a:ea typeface="+mj-ea"/>
                <a:cs typeface="Calibri Light"/>
              </a:rPr>
              <a:t>* Will be seen in detail in DL-1</a:t>
            </a:r>
          </a:p>
          <a:p>
            <a:pPr>
              <a:buNone/>
            </a:pPr>
            <a:endParaRPr lang="en-US">
              <a:latin typeface="roboto"/>
              <a:ea typeface="+mj-ea"/>
              <a:cs typeface="Calibri Light"/>
            </a:endParaRPr>
          </a:p>
          <a:p>
            <a:pPr marL="0" indent="0">
              <a:buNone/>
            </a:pPr>
            <a:endParaRPr lang="en-US" sz="2200">
              <a:latin typeface="roboto"/>
              <a:ea typeface="+mj-ea"/>
              <a:cs typeface="Calibri Light"/>
            </a:endParaRPr>
          </a:p>
        </p:txBody>
      </p:sp>
      <p:pic>
        <p:nvPicPr>
          <p:cNvPr id="4" name="Picture 15" descr="Shape, rectangle&#10;&#10;Description automatically generated">
            <a:extLst>
              <a:ext uri="{FF2B5EF4-FFF2-40B4-BE49-F238E27FC236}">
                <a16:creationId xmlns:a16="http://schemas.microsoft.com/office/drawing/2014/main" id="{E376F483-1DA3-4922-A4DE-B5C7D265A780}"/>
              </a:ext>
            </a:extLst>
          </p:cNvPr>
          <p:cNvPicPr>
            <a:picLocks noChangeAspect="1"/>
          </p:cNvPicPr>
          <p:nvPr/>
        </p:nvPicPr>
        <p:blipFill>
          <a:blip r:embed="rId2"/>
          <a:stretch>
            <a:fillRect/>
          </a:stretch>
        </p:blipFill>
        <p:spPr>
          <a:xfrm>
            <a:off x="0" y="6440573"/>
            <a:ext cx="12199620" cy="416280"/>
          </a:xfrm>
          <a:prstGeom prst="rect">
            <a:avLst/>
          </a:prstGeom>
        </p:spPr>
      </p:pic>
      <p:pic>
        <p:nvPicPr>
          <p:cNvPr id="5" name="Picture 16" descr="A picture containing graphical user interface&#10;&#10;Description automatically generated">
            <a:extLst>
              <a:ext uri="{FF2B5EF4-FFF2-40B4-BE49-F238E27FC236}">
                <a16:creationId xmlns:a16="http://schemas.microsoft.com/office/drawing/2014/main" id="{F30EB02E-681A-46B3-B1E0-87DF361ED775}"/>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756270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Character N-Grams Model</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471702"/>
            <a:ext cx="10845501" cy="4454266"/>
          </a:xfrm>
        </p:spPr>
        <p:txBody>
          <a:bodyPr vert="horz" lIns="91440" tIns="45720" rIns="91440" bIns="45720" rtlCol="0" anchor="t">
            <a:normAutofit/>
          </a:bodyPr>
          <a:lstStyle/>
          <a:p>
            <a:pPr marL="0" indent="0">
              <a:buNone/>
            </a:pPr>
            <a:r>
              <a:rPr lang="en-US" sz="3000">
                <a:latin typeface="roboto"/>
                <a:ea typeface="+mj-ea"/>
                <a:cs typeface="Calibri Light"/>
              </a:rPr>
              <a:t>Step 1: Import all the necessary libraries</a:t>
            </a:r>
          </a:p>
          <a:p>
            <a:pPr marL="0" indent="0">
              <a:buNone/>
            </a:pPr>
            <a:r>
              <a:rPr lang="en-US" sz="3000">
                <a:latin typeface="roboto"/>
                <a:ea typeface="+mj-ea"/>
                <a:cs typeface="Calibri Light"/>
              </a:rPr>
              <a:t>Step 2: Extract the contents of wikipedia article of interest</a:t>
            </a:r>
          </a:p>
          <a:p>
            <a:pPr marL="0" indent="0">
              <a:buNone/>
            </a:pPr>
            <a:r>
              <a:rPr lang="en-US" sz="3000">
                <a:latin typeface="roboto"/>
                <a:ea typeface="+mj-ea"/>
                <a:cs typeface="Calibri Light"/>
              </a:rPr>
              <a:t>Step 3: Clean the extracted text</a:t>
            </a:r>
          </a:p>
          <a:p>
            <a:pPr marL="0" indent="0">
              <a:buNone/>
            </a:pPr>
            <a:r>
              <a:rPr lang="en-US" sz="3000">
                <a:latin typeface="roboto"/>
                <a:ea typeface="+mj-ea"/>
                <a:cs typeface="Calibri Light"/>
              </a:rPr>
              <a:t>Step 4: Build the N-Grams model</a:t>
            </a:r>
          </a:p>
          <a:p>
            <a:pPr marL="0" indent="0">
              <a:buNone/>
            </a:pPr>
            <a:r>
              <a:rPr lang="en-US" sz="3000">
                <a:latin typeface="roboto"/>
                <a:ea typeface="+mj-ea"/>
                <a:cs typeface="Calibri Light"/>
              </a:rPr>
              <a:t>Step 5: Generate sequence</a:t>
            </a:r>
          </a:p>
          <a:p>
            <a:pPr marL="0" indent="0">
              <a:lnSpc>
                <a:spcPct val="110000"/>
              </a:lnSpc>
              <a:buNone/>
            </a:pPr>
            <a:endParaRPr lang="en-US" sz="3200" dirty="0">
              <a:latin typeface="roboto"/>
              <a:ea typeface="+mj-ea"/>
              <a:cs typeface="Calibri Light"/>
            </a:endParaRPr>
          </a:p>
          <a:p>
            <a:pPr marL="0" indent="0">
              <a:lnSpc>
                <a:spcPct val="110000"/>
              </a:lnSpc>
              <a:buNone/>
            </a:pPr>
            <a:endParaRPr lang="en-US" sz="3200"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07001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1: Import libraries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A picture containing text&#10;&#10;Description automatically generated">
            <a:extLst>
              <a:ext uri="{FF2B5EF4-FFF2-40B4-BE49-F238E27FC236}">
                <a16:creationId xmlns:a16="http://schemas.microsoft.com/office/drawing/2014/main" id="{1D9CCAB4-0CB1-4B6A-B378-2EA8BE57181D}"/>
              </a:ext>
            </a:extLst>
          </p:cNvPr>
          <p:cNvPicPr>
            <a:picLocks noChangeAspect="1"/>
          </p:cNvPicPr>
          <p:nvPr/>
        </p:nvPicPr>
        <p:blipFill>
          <a:blip r:embed="rId4"/>
          <a:stretch>
            <a:fillRect/>
          </a:stretch>
        </p:blipFill>
        <p:spPr>
          <a:xfrm>
            <a:off x="4198883" y="1987666"/>
            <a:ext cx="3794234" cy="28914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5770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2: Scrape wiki article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Text&#10;&#10;Description automatically generated">
            <a:extLst>
              <a:ext uri="{FF2B5EF4-FFF2-40B4-BE49-F238E27FC236}">
                <a16:creationId xmlns:a16="http://schemas.microsoft.com/office/drawing/2014/main" id="{518D5F76-FA39-41E8-90BB-9CCE608FF917}"/>
              </a:ext>
            </a:extLst>
          </p:cNvPr>
          <p:cNvPicPr>
            <a:picLocks noChangeAspect="1"/>
          </p:cNvPicPr>
          <p:nvPr/>
        </p:nvPicPr>
        <p:blipFill>
          <a:blip r:embed="rId4"/>
          <a:stretch>
            <a:fillRect/>
          </a:stretch>
        </p:blipFill>
        <p:spPr>
          <a:xfrm>
            <a:off x="327572" y="2015410"/>
            <a:ext cx="11528096" cy="28271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8060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3: Clean text</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Icon&#10;&#10;Description automatically generated">
            <a:extLst>
              <a:ext uri="{FF2B5EF4-FFF2-40B4-BE49-F238E27FC236}">
                <a16:creationId xmlns:a16="http://schemas.microsoft.com/office/drawing/2014/main" id="{914C0476-CC6D-423C-A642-2B42EBC90872}"/>
              </a:ext>
            </a:extLst>
          </p:cNvPr>
          <p:cNvPicPr>
            <a:picLocks noChangeAspect="1"/>
          </p:cNvPicPr>
          <p:nvPr/>
        </p:nvPicPr>
        <p:blipFill>
          <a:blip r:embed="rId4"/>
          <a:stretch>
            <a:fillRect/>
          </a:stretch>
        </p:blipFill>
        <p:spPr>
          <a:xfrm>
            <a:off x="607849" y="2767599"/>
            <a:ext cx="10976303" cy="6659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007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4: N-Grams Model</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Graphical user interface, text&#10;&#10;Description automatically generated">
            <a:extLst>
              <a:ext uri="{FF2B5EF4-FFF2-40B4-BE49-F238E27FC236}">
                <a16:creationId xmlns:a16="http://schemas.microsoft.com/office/drawing/2014/main" id="{304202E4-C85B-43CC-9422-E18F5AB38B68}"/>
              </a:ext>
            </a:extLst>
          </p:cNvPr>
          <p:cNvPicPr>
            <a:picLocks noChangeAspect="1"/>
          </p:cNvPicPr>
          <p:nvPr/>
        </p:nvPicPr>
        <p:blipFill>
          <a:blip r:embed="rId4"/>
          <a:stretch>
            <a:fillRect/>
          </a:stretch>
        </p:blipFill>
        <p:spPr>
          <a:xfrm>
            <a:off x="1974193" y="1865824"/>
            <a:ext cx="8243613" cy="35467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96441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5: Generate Sequence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962DD05F-AAE5-40BD-9D2D-61E6255A02E5}"/>
              </a:ext>
            </a:extLst>
          </p:cNvPr>
          <p:cNvPicPr>
            <a:picLocks noChangeAspect="1"/>
          </p:cNvPicPr>
          <p:nvPr/>
        </p:nvPicPr>
        <p:blipFill>
          <a:blip r:embed="rId4"/>
          <a:stretch>
            <a:fillRect/>
          </a:stretch>
        </p:blipFill>
        <p:spPr>
          <a:xfrm>
            <a:off x="213712" y="1992485"/>
            <a:ext cx="11764577" cy="33284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31307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fontScale="90000"/>
          </a:bodyPr>
          <a:lstStyle/>
          <a:p>
            <a:r>
              <a:rPr lang="en-US" sz="4800">
                <a:latin typeface="roboto"/>
                <a:cs typeface="Calibri Light"/>
              </a:rPr>
              <a:t>Character N-Gram Sequence Generator</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Text&#10;&#10;Description automatically generated">
            <a:extLst>
              <a:ext uri="{FF2B5EF4-FFF2-40B4-BE49-F238E27FC236}">
                <a16:creationId xmlns:a16="http://schemas.microsoft.com/office/drawing/2014/main" id="{27A6AC1D-40EF-4B03-A991-A1BAE0B02402}"/>
              </a:ext>
            </a:extLst>
          </p:cNvPr>
          <p:cNvPicPr>
            <a:picLocks noChangeAspect="1"/>
          </p:cNvPicPr>
          <p:nvPr/>
        </p:nvPicPr>
        <p:blipFill>
          <a:blip r:embed="rId4"/>
          <a:stretch>
            <a:fillRect/>
          </a:stretch>
        </p:blipFill>
        <p:spPr>
          <a:xfrm>
            <a:off x="520263" y="2160965"/>
            <a:ext cx="11160233" cy="591659"/>
          </a:xfrm>
          <a:prstGeom prst="rect">
            <a:avLst/>
          </a:prstGeom>
        </p:spPr>
      </p:pic>
    </p:spTree>
    <p:extLst>
      <p:ext uri="{BB962C8B-B14F-4D97-AF65-F5344CB8AC3E}">
        <p14:creationId xmlns:p14="http://schemas.microsoft.com/office/powerpoint/2010/main" val="1823966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N-Grams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Word</a:t>
            </a: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603970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160392"/>
            <a:ext cx="10515600" cy="1325563"/>
          </a:xfrm>
        </p:spPr>
        <p:txBody>
          <a:bodyPr>
            <a:normAutofit/>
          </a:bodyPr>
          <a:lstStyle/>
          <a:p>
            <a:r>
              <a:rPr lang="en-US" sz="4800">
                <a:latin typeface="roboto"/>
                <a:cs typeface="Calibri Light"/>
              </a:rPr>
              <a:t>Word N-Gram</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383081" y="911150"/>
            <a:ext cx="6168398" cy="4454266"/>
          </a:xfrm>
        </p:spPr>
        <p:txBody>
          <a:bodyPr vert="horz" lIns="91440" tIns="45720" rIns="91440" bIns="45720" rtlCol="0" anchor="t">
            <a:noAutofit/>
          </a:bodyPr>
          <a:lstStyle/>
          <a:p>
            <a:pPr marL="0" indent="0">
              <a:lnSpc>
                <a:spcPct val="120000"/>
              </a:lnSpc>
              <a:buNone/>
            </a:pPr>
            <a:r>
              <a:rPr lang="en-US" sz="2400">
                <a:latin typeface="roboto"/>
                <a:ea typeface="+mj-ea"/>
                <a:cs typeface="Calibri Light"/>
              </a:rPr>
              <a:t>Suppose we have a corpus with three sentences:</a:t>
            </a:r>
            <a:endParaRPr lang="en-US" sz="2400" dirty="0">
              <a:latin typeface="roboto"/>
              <a:ea typeface="+mj-ea"/>
              <a:cs typeface="Calibri Light"/>
            </a:endParaRPr>
          </a:p>
          <a:p>
            <a:pPr marL="0" indent="0">
              <a:lnSpc>
                <a:spcPct val="120000"/>
              </a:lnSpc>
              <a:buNone/>
            </a:pPr>
            <a:r>
              <a:rPr lang="en-US" sz="2400">
                <a:latin typeface="roboto"/>
                <a:ea typeface="+mj-ea"/>
                <a:cs typeface="Calibri Light"/>
              </a:rPr>
              <a:t>• "I like to play football"</a:t>
            </a:r>
            <a:endParaRPr lang="en-US" sz="2400" dirty="0">
              <a:latin typeface="roboto"/>
              <a:ea typeface="+mj-ea"/>
              <a:cs typeface="Calibri Light"/>
            </a:endParaRPr>
          </a:p>
          <a:p>
            <a:pPr marL="0" indent="0">
              <a:lnSpc>
                <a:spcPct val="120000"/>
              </a:lnSpc>
              <a:buNone/>
            </a:pPr>
            <a:r>
              <a:rPr lang="en-US" sz="2400">
                <a:latin typeface="roboto"/>
                <a:ea typeface="+mj-ea"/>
                <a:cs typeface="Calibri Light"/>
              </a:rPr>
              <a:t>• "Did you go outside to play tennis"</a:t>
            </a:r>
            <a:endParaRPr lang="en-US" sz="2400" dirty="0">
              <a:latin typeface="roboto"/>
              <a:ea typeface="+mj-ea"/>
              <a:cs typeface="Calibri Light"/>
            </a:endParaRPr>
          </a:p>
          <a:p>
            <a:pPr marL="0" indent="0">
              <a:lnSpc>
                <a:spcPct val="120000"/>
              </a:lnSpc>
              <a:buNone/>
            </a:pPr>
            <a:r>
              <a:rPr lang="en-US" sz="2400">
                <a:latin typeface="roboto"/>
                <a:ea typeface="+mj-ea"/>
                <a:cs typeface="Calibri Light"/>
              </a:rPr>
              <a:t>• "John and I play tennis”</a:t>
            </a:r>
          </a:p>
          <a:p>
            <a:pPr marL="0" indent="0">
              <a:lnSpc>
                <a:spcPct val="120000"/>
              </a:lnSpc>
              <a:buNone/>
            </a:pPr>
            <a:r>
              <a:rPr lang="en-US" sz="2400" b="1">
                <a:latin typeface="roboto"/>
                <a:ea typeface="+mj-ea"/>
                <a:cs typeface="Calibri Light"/>
              </a:rPr>
              <a:t>2-Grams</a:t>
            </a:r>
            <a:r>
              <a:rPr lang="en-US" sz="2400">
                <a:latin typeface="roboto"/>
                <a:ea typeface="+mj-ea"/>
                <a:cs typeface="Calibri Light"/>
              </a:rPr>
              <a:t>:</a:t>
            </a:r>
            <a:endParaRPr lang="en-US" sz="2400" dirty="0">
              <a:latin typeface="roboto"/>
              <a:ea typeface="+mj-ea"/>
              <a:cs typeface="Calibri Light"/>
            </a:endParaRPr>
          </a:p>
          <a:p>
            <a:pPr marL="0" indent="0">
              <a:lnSpc>
                <a:spcPct val="120000"/>
              </a:lnSpc>
              <a:buNone/>
            </a:pPr>
            <a:r>
              <a:rPr lang="en-US" sz="2400">
                <a:latin typeface="roboto"/>
                <a:ea typeface="+mj-ea"/>
                <a:cs typeface="Calibri Light"/>
              </a:rPr>
              <a:t>I like, like to, to play, play football</a:t>
            </a:r>
            <a:endParaRPr lang="en-US" sz="2400" dirty="0">
              <a:latin typeface="roboto"/>
              <a:ea typeface="+mj-ea"/>
              <a:cs typeface="Calibri Light"/>
            </a:endParaRPr>
          </a:p>
          <a:p>
            <a:pPr marL="0" indent="0">
              <a:lnSpc>
                <a:spcPct val="120000"/>
              </a:lnSpc>
              <a:buNone/>
            </a:pPr>
            <a:r>
              <a:rPr lang="en-US" sz="2400">
                <a:latin typeface="roboto"/>
                <a:ea typeface="+mj-ea"/>
                <a:cs typeface="Calibri Light"/>
              </a:rPr>
              <a:t>Did you, you go, go outside, outside to, to play, play tennis</a:t>
            </a:r>
            <a:endParaRPr lang="en-US" sz="2400" dirty="0">
              <a:latin typeface="roboto"/>
              <a:ea typeface="+mj-ea"/>
              <a:cs typeface="Calibri Light"/>
            </a:endParaRPr>
          </a:p>
          <a:p>
            <a:pPr marL="0" indent="0">
              <a:lnSpc>
                <a:spcPct val="120000"/>
              </a:lnSpc>
              <a:buNone/>
            </a:pPr>
            <a:r>
              <a:rPr lang="en-US" sz="2400">
                <a:latin typeface="roboto"/>
                <a:ea typeface="+mj-ea"/>
                <a:cs typeface="Calibri Light"/>
              </a:rPr>
              <a:t>John and, and I, I play, play tennis</a:t>
            </a: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09F04258-5536-4AEA-8A28-2AA8F88A2781}"/>
              </a:ext>
            </a:extLst>
          </p:cNvPr>
          <p:cNvSpPr txBox="1"/>
          <p:nvPr/>
        </p:nvSpPr>
        <p:spPr>
          <a:xfrm>
            <a:off x="6712606" y="2499710"/>
            <a:ext cx="5318234" cy="46669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roboto"/>
                <a:cs typeface="Segoe UI"/>
              </a:rPr>
              <a:t>​</a:t>
            </a:r>
            <a:br>
              <a:rPr lang="en-US" dirty="0">
                <a:latin typeface="roboto"/>
                <a:cs typeface="Segoe UI"/>
              </a:rPr>
            </a:br>
            <a:r>
              <a:rPr lang="en-US">
                <a:latin typeface="roboto"/>
                <a:cs typeface="Segoe UI"/>
              </a:rPr>
              <a:t>​</a:t>
            </a:r>
          </a:p>
          <a:p>
            <a:pPr>
              <a:lnSpc>
                <a:spcPct val="120000"/>
              </a:lnSpc>
              <a:spcBef>
                <a:spcPts val="1000"/>
              </a:spcBef>
            </a:pPr>
            <a:r>
              <a:rPr lang="en-US" sz="2400" b="1">
                <a:latin typeface="roboto"/>
                <a:ea typeface="+mj-ea"/>
                <a:cs typeface="Calibri Light"/>
              </a:rPr>
              <a:t>3-Grams</a:t>
            </a:r>
            <a:r>
              <a:rPr lang="en-US" sz="2400">
                <a:latin typeface="roboto"/>
                <a:ea typeface="+mj-ea"/>
                <a:cs typeface="Calibri Light"/>
              </a:rPr>
              <a:t>:​</a:t>
            </a:r>
          </a:p>
          <a:p>
            <a:pPr>
              <a:lnSpc>
                <a:spcPct val="120000"/>
              </a:lnSpc>
              <a:spcBef>
                <a:spcPts val="1000"/>
              </a:spcBef>
            </a:pPr>
            <a:r>
              <a:rPr lang="en-US" sz="2400">
                <a:latin typeface="roboto"/>
                <a:ea typeface="+mj-ea"/>
                <a:cs typeface="Calibri Light"/>
              </a:rPr>
              <a:t>I like to, like to play, to play football​</a:t>
            </a:r>
          </a:p>
          <a:p>
            <a:pPr>
              <a:lnSpc>
                <a:spcPct val="120000"/>
              </a:lnSpc>
              <a:spcBef>
                <a:spcPts val="1000"/>
              </a:spcBef>
            </a:pPr>
            <a:r>
              <a:rPr lang="en-US" sz="2400">
                <a:latin typeface="roboto"/>
                <a:ea typeface="+mj-ea"/>
                <a:cs typeface="Calibri Light"/>
              </a:rPr>
              <a:t>Did you go, you go outside, go outside to, outside to play, to play tennis​</a:t>
            </a:r>
          </a:p>
          <a:p>
            <a:pPr>
              <a:lnSpc>
                <a:spcPct val="120000"/>
              </a:lnSpc>
              <a:spcBef>
                <a:spcPts val="1000"/>
              </a:spcBef>
            </a:pPr>
            <a:r>
              <a:rPr lang="en-US" sz="2400">
                <a:latin typeface="roboto"/>
                <a:ea typeface="+mj-ea"/>
                <a:cs typeface="Calibri Light"/>
              </a:rPr>
              <a:t>John and I, and I play, I play tennis​</a:t>
            </a:r>
          </a:p>
          <a:p>
            <a:pPr>
              <a:lnSpc>
                <a:spcPct val="120000"/>
              </a:lnSpc>
              <a:spcBef>
                <a:spcPts val="1000"/>
              </a:spcBef>
            </a:pPr>
            <a:r>
              <a:rPr lang="en-US" sz="2400">
                <a:latin typeface="roboto"/>
                <a:ea typeface="+mj-ea"/>
                <a:cs typeface="Calibri Light"/>
              </a:rPr>
              <a:t>​</a:t>
            </a:r>
          </a:p>
          <a:p>
            <a:r>
              <a:rPr lang="en-US">
                <a:latin typeface="roboto"/>
                <a:cs typeface="Segoe UI"/>
              </a:rPr>
              <a:t>​</a:t>
            </a:r>
          </a:p>
        </p:txBody>
      </p:sp>
    </p:spTree>
    <p:extLst>
      <p:ext uri="{BB962C8B-B14F-4D97-AF65-F5344CB8AC3E}">
        <p14:creationId xmlns:p14="http://schemas.microsoft.com/office/powerpoint/2010/main" val="4294023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Word N-Grams Model</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471702"/>
            <a:ext cx="10845501" cy="4454266"/>
          </a:xfrm>
        </p:spPr>
        <p:txBody>
          <a:bodyPr vert="horz" lIns="91440" tIns="45720" rIns="91440" bIns="45720" rtlCol="0" anchor="t">
            <a:normAutofit/>
          </a:bodyPr>
          <a:lstStyle/>
          <a:p>
            <a:pPr marL="0" indent="0">
              <a:buNone/>
            </a:pPr>
            <a:r>
              <a:rPr lang="en-US" sz="3000">
                <a:latin typeface="roboto"/>
                <a:ea typeface="+mj-ea"/>
                <a:cs typeface="Calibri Light"/>
              </a:rPr>
              <a:t>Step 1: Import all the necessary libraries</a:t>
            </a:r>
          </a:p>
          <a:p>
            <a:pPr marL="0" indent="0">
              <a:buNone/>
            </a:pPr>
            <a:r>
              <a:rPr lang="en-US" sz="3000">
                <a:latin typeface="roboto"/>
                <a:ea typeface="+mj-ea"/>
                <a:cs typeface="Calibri Light"/>
              </a:rPr>
              <a:t>Step 2: Extract the contents of wikipedia article of interest</a:t>
            </a:r>
          </a:p>
          <a:p>
            <a:pPr marL="0" indent="0">
              <a:buNone/>
            </a:pPr>
            <a:r>
              <a:rPr lang="en-US" sz="3000">
                <a:latin typeface="roboto"/>
                <a:ea typeface="+mj-ea"/>
                <a:cs typeface="Calibri Light"/>
              </a:rPr>
              <a:t>Step 3: Clean the extracted text</a:t>
            </a:r>
          </a:p>
          <a:p>
            <a:pPr marL="0" indent="0">
              <a:buNone/>
            </a:pPr>
            <a:r>
              <a:rPr lang="en-US" sz="3000">
                <a:latin typeface="roboto"/>
                <a:ea typeface="+mj-ea"/>
                <a:cs typeface="Calibri Light"/>
              </a:rPr>
              <a:t>Step 4: Build the N-Grams model</a:t>
            </a:r>
          </a:p>
          <a:p>
            <a:pPr marL="0" indent="0">
              <a:buNone/>
            </a:pPr>
            <a:r>
              <a:rPr lang="en-US" sz="3000">
                <a:latin typeface="roboto"/>
                <a:ea typeface="+mj-ea"/>
                <a:cs typeface="Calibri Light"/>
              </a:rPr>
              <a:t>Step 5: Generate sequence</a:t>
            </a:r>
          </a:p>
          <a:p>
            <a:pPr marL="0" indent="0">
              <a:lnSpc>
                <a:spcPct val="110000"/>
              </a:lnSpc>
              <a:buNone/>
            </a:pPr>
            <a:endParaRPr lang="en-US" sz="3200" dirty="0">
              <a:latin typeface="roboto"/>
              <a:ea typeface="+mj-ea"/>
              <a:cs typeface="Calibri Light"/>
            </a:endParaRPr>
          </a:p>
          <a:p>
            <a:pPr marL="0" indent="0">
              <a:lnSpc>
                <a:spcPct val="110000"/>
              </a:lnSpc>
              <a:buNone/>
            </a:pPr>
            <a:endParaRPr lang="en-US" sz="3200"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96460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Feature Extraction</a:t>
            </a:r>
            <a:endParaRPr lang="en-US" dirty="0">
              <a:cs typeface="Calibri Light"/>
            </a:endParaRPr>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What is it?</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691642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1: Import libraries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A picture containing text&#10;&#10;Description automatically generated">
            <a:extLst>
              <a:ext uri="{FF2B5EF4-FFF2-40B4-BE49-F238E27FC236}">
                <a16:creationId xmlns:a16="http://schemas.microsoft.com/office/drawing/2014/main" id="{1D9CCAB4-0CB1-4B6A-B378-2EA8BE57181D}"/>
              </a:ext>
            </a:extLst>
          </p:cNvPr>
          <p:cNvPicPr>
            <a:picLocks noChangeAspect="1"/>
          </p:cNvPicPr>
          <p:nvPr/>
        </p:nvPicPr>
        <p:blipFill>
          <a:blip r:embed="rId4"/>
          <a:stretch>
            <a:fillRect/>
          </a:stretch>
        </p:blipFill>
        <p:spPr>
          <a:xfrm>
            <a:off x="4198883" y="1987666"/>
            <a:ext cx="3794234" cy="28914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002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2: Scrape wiki article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Text&#10;&#10;Description automatically generated">
            <a:extLst>
              <a:ext uri="{FF2B5EF4-FFF2-40B4-BE49-F238E27FC236}">
                <a16:creationId xmlns:a16="http://schemas.microsoft.com/office/drawing/2014/main" id="{518D5F76-FA39-41E8-90BB-9CCE608FF917}"/>
              </a:ext>
            </a:extLst>
          </p:cNvPr>
          <p:cNvPicPr>
            <a:picLocks noChangeAspect="1"/>
          </p:cNvPicPr>
          <p:nvPr/>
        </p:nvPicPr>
        <p:blipFill>
          <a:blip r:embed="rId4"/>
          <a:stretch>
            <a:fillRect/>
          </a:stretch>
        </p:blipFill>
        <p:spPr>
          <a:xfrm>
            <a:off x="327572" y="2015410"/>
            <a:ext cx="11528096" cy="28271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5100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3: Clean text</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Icon&#10;&#10;Description automatically generated">
            <a:extLst>
              <a:ext uri="{FF2B5EF4-FFF2-40B4-BE49-F238E27FC236}">
                <a16:creationId xmlns:a16="http://schemas.microsoft.com/office/drawing/2014/main" id="{914C0476-CC6D-423C-A642-2B42EBC90872}"/>
              </a:ext>
            </a:extLst>
          </p:cNvPr>
          <p:cNvPicPr>
            <a:picLocks noChangeAspect="1"/>
          </p:cNvPicPr>
          <p:nvPr/>
        </p:nvPicPr>
        <p:blipFill>
          <a:blip r:embed="rId4"/>
          <a:stretch>
            <a:fillRect/>
          </a:stretch>
        </p:blipFill>
        <p:spPr>
          <a:xfrm>
            <a:off x="607849" y="2767599"/>
            <a:ext cx="10976303" cy="6659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8911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4: N-Grams Model</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Graphical user interface, text, application&#10;&#10;Description automatically generated">
            <a:extLst>
              <a:ext uri="{FF2B5EF4-FFF2-40B4-BE49-F238E27FC236}">
                <a16:creationId xmlns:a16="http://schemas.microsoft.com/office/drawing/2014/main" id="{21C241F5-4465-420E-B0DC-2DA19B603366}"/>
              </a:ext>
            </a:extLst>
          </p:cNvPr>
          <p:cNvPicPr>
            <a:picLocks noChangeAspect="1"/>
          </p:cNvPicPr>
          <p:nvPr/>
        </p:nvPicPr>
        <p:blipFill>
          <a:blip r:embed="rId4"/>
          <a:stretch>
            <a:fillRect/>
          </a:stretch>
        </p:blipFill>
        <p:spPr>
          <a:xfrm>
            <a:off x="1763986" y="1813035"/>
            <a:ext cx="8672786" cy="38975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386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Step 5: Generate Sequence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A picture containing graphical user interface, text, application&#10;&#10;Description automatically generated">
            <a:extLst>
              <a:ext uri="{FF2B5EF4-FFF2-40B4-BE49-F238E27FC236}">
                <a16:creationId xmlns:a16="http://schemas.microsoft.com/office/drawing/2014/main" id="{DF570405-F224-44D2-8DC7-70718D4FBE07}"/>
              </a:ext>
            </a:extLst>
          </p:cNvPr>
          <p:cNvPicPr>
            <a:picLocks noChangeAspect="1"/>
          </p:cNvPicPr>
          <p:nvPr/>
        </p:nvPicPr>
        <p:blipFill>
          <a:blip r:embed="rId4"/>
          <a:stretch>
            <a:fillRect/>
          </a:stretch>
        </p:blipFill>
        <p:spPr>
          <a:xfrm>
            <a:off x="432676" y="2092492"/>
            <a:ext cx="11335405" cy="31722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6321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Word N-Gram Sequence Generator</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Text&#10;&#10;Description automatically generated">
            <a:extLst>
              <a:ext uri="{FF2B5EF4-FFF2-40B4-BE49-F238E27FC236}">
                <a16:creationId xmlns:a16="http://schemas.microsoft.com/office/drawing/2014/main" id="{27A6AC1D-40EF-4B03-A991-A1BAE0B02402}"/>
              </a:ext>
            </a:extLst>
          </p:cNvPr>
          <p:cNvPicPr>
            <a:picLocks noChangeAspect="1"/>
          </p:cNvPicPr>
          <p:nvPr/>
        </p:nvPicPr>
        <p:blipFill>
          <a:blip r:embed="rId4"/>
          <a:stretch>
            <a:fillRect/>
          </a:stretch>
        </p:blipFill>
        <p:spPr>
          <a:xfrm>
            <a:off x="520263" y="2301103"/>
            <a:ext cx="11160233" cy="591659"/>
          </a:xfrm>
          <a:prstGeom prst="rect">
            <a:avLst/>
          </a:prstGeom>
          <a:ln>
            <a:noFill/>
          </a:ln>
          <a:effectLst>
            <a:outerShdw blurRad="190500" algn="tl" rotWithShape="0">
              <a:srgbClr val="000000">
                <a:alpha val="70000"/>
              </a:srgbClr>
            </a:outerShdw>
          </a:effectLst>
        </p:spPr>
      </p:pic>
      <p:pic>
        <p:nvPicPr>
          <p:cNvPr id="3" name="Picture 5" descr="A picture containing text&#10;&#10;Description automatically generated">
            <a:extLst>
              <a:ext uri="{FF2B5EF4-FFF2-40B4-BE49-F238E27FC236}">
                <a16:creationId xmlns:a16="http://schemas.microsoft.com/office/drawing/2014/main" id="{CF928731-3B02-4DAD-85E8-E48378DA7E6D}"/>
              </a:ext>
            </a:extLst>
          </p:cNvPr>
          <p:cNvPicPr>
            <a:picLocks noChangeAspect="1"/>
          </p:cNvPicPr>
          <p:nvPr/>
        </p:nvPicPr>
        <p:blipFill>
          <a:blip r:embed="rId5"/>
          <a:stretch>
            <a:fillRect/>
          </a:stretch>
        </p:blipFill>
        <p:spPr>
          <a:xfrm>
            <a:off x="529020" y="3914812"/>
            <a:ext cx="11168993" cy="456030"/>
          </a:xfrm>
          <a:prstGeom prst="rect">
            <a:avLst/>
          </a:prstGeom>
          <a:ln>
            <a:noFill/>
          </a:ln>
          <a:effectLst>
            <a:outerShdw blurRad="190500" algn="tl" rotWithShape="0">
              <a:srgbClr val="000000">
                <a:alpha val="70000"/>
              </a:srgbClr>
            </a:outerShdw>
          </a:effectLst>
        </p:spPr>
      </p:pic>
      <p:pic>
        <p:nvPicPr>
          <p:cNvPr id="6" name="Picture 7" descr="Text&#10;&#10;Description automatically generated">
            <a:extLst>
              <a:ext uri="{FF2B5EF4-FFF2-40B4-BE49-F238E27FC236}">
                <a16:creationId xmlns:a16="http://schemas.microsoft.com/office/drawing/2014/main" id="{B193728D-67C0-43BC-8C24-5B7C8649BCFA}"/>
              </a:ext>
            </a:extLst>
          </p:cNvPr>
          <p:cNvPicPr>
            <a:picLocks noChangeAspect="1"/>
          </p:cNvPicPr>
          <p:nvPr/>
        </p:nvPicPr>
        <p:blipFill>
          <a:blip r:embed="rId6"/>
          <a:stretch>
            <a:fillRect/>
          </a:stretch>
        </p:blipFill>
        <p:spPr>
          <a:xfrm>
            <a:off x="502745" y="4970905"/>
            <a:ext cx="11282855" cy="840052"/>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909E493A-2354-4D23-A2A4-5AA07158D586}"/>
              </a:ext>
            </a:extLst>
          </p:cNvPr>
          <p:cNvSpPr txBox="1"/>
          <p:nvPr/>
        </p:nvSpPr>
        <p:spPr>
          <a:xfrm>
            <a:off x="450193" y="17639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Character-Gram Generator</a:t>
            </a:r>
          </a:p>
        </p:txBody>
      </p:sp>
      <p:sp>
        <p:nvSpPr>
          <p:cNvPr id="10" name="TextBox 9">
            <a:extLst>
              <a:ext uri="{FF2B5EF4-FFF2-40B4-BE49-F238E27FC236}">
                <a16:creationId xmlns:a16="http://schemas.microsoft.com/office/drawing/2014/main" id="{4BAB6055-E470-46EA-B597-213C6E684D6D}"/>
              </a:ext>
            </a:extLst>
          </p:cNvPr>
          <p:cNvSpPr txBox="1"/>
          <p:nvPr/>
        </p:nvSpPr>
        <p:spPr>
          <a:xfrm>
            <a:off x="450192" y="33755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Word-Gram Generator</a:t>
            </a:r>
          </a:p>
        </p:txBody>
      </p:sp>
    </p:spTree>
    <p:extLst>
      <p:ext uri="{BB962C8B-B14F-4D97-AF65-F5344CB8AC3E}">
        <p14:creationId xmlns:p14="http://schemas.microsoft.com/office/powerpoint/2010/main" val="265042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One-hot encoding</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861651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One-hot encoding</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9" name="Picture 10" descr="Text&#10;&#10;Description automatically generated">
            <a:extLst>
              <a:ext uri="{FF2B5EF4-FFF2-40B4-BE49-F238E27FC236}">
                <a16:creationId xmlns:a16="http://schemas.microsoft.com/office/drawing/2014/main" id="{2B6D598F-B975-4BED-B97A-918BCBCF7F53}"/>
              </a:ext>
            </a:extLst>
          </p:cNvPr>
          <p:cNvPicPr>
            <a:picLocks noChangeAspect="1"/>
          </p:cNvPicPr>
          <p:nvPr/>
        </p:nvPicPr>
        <p:blipFill>
          <a:blip r:embed="rId4"/>
          <a:stretch>
            <a:fillRect/>
          </a:stretch>
        </p:blipFill>
        <p:spPr>
          <a:xfrm>
            <a:off x="1711434" y="2279703"/>
            <a:ext cx="9084441" cy="32094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8620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dirty="0" err="1">
                <a:latin typeface="roboto"/>
                <a:cs typeface="Calibri Light"/>
              </a:rPr>
              <a:t>CountVectorizer</a:t>
            </a:r>
            <a:endParaRPr lang="en-US" dirty="0" err="1"/>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Text&#10;&#10;Description automatically generated">
            <a:extLst>
              <a:ext uri="{FF2B5EF4-FFF2-40B4-BE49-F238E27FC236}">
                <a16:creationId xmlns:a16="http://schemas.microsoft.com/office/drawing/2014/main" id="{F49E8F03-49A9-4464-8467-A5A98274659C}"/>
              </a:ext>
            </a:extLst>
          </p:cNvPr>
          <p:cNvPicPr>
            <a:picLocks noChangeAspect="1"/>
          </p:cNvPicPr>
          <p:nvPr/>
        </p:nvPicPr>
        <p:blipFill>
          <a:blip r:embed="rId4"/>
          <a:stretch>
            <a:fillRect/>
          </a:stretch>
        </p:blipFill>
        <p:spPr>
          <a:xfrm>
            <a:off x="2473435" y="1615049"/>
            <a:ext cx="7253889" cy="44862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6221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Word2Vec</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4079951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Feature Extraction</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926116" y="1699426"/>
            <a:ext cx="10845501" cy="4384197"/>
          </a:xfrm>
        </p:spPr>
        <p:txBody>
          <a:bodyPr vert="horz" lIns="91440" tIns="45720" rIns="91440" bIns="45720" rtlCol="0" anchor="t">
            <a:normAutofit fontScale="85000" lnSpcReduction="20000"/>
          </a:bodyPr>
          <a:lstStyle/>
          <a:p>
            <a:pPr marL="0" indent="0">
              <a:lnSpc>
                <a:spcPct val="110000"/>
              </a:lnSpc>
              <a:buNone/>
            </a:pPr>
            <a:r>
              <a:rPr lang="en-US" sz="3200">
                <a:latin typeface="roboto"/>
                <a:ea typeface="+mj-ea"/>
                <a:cs typeface="Calibri Light"/>
              </a:rPr>
              <a:t>Document  - refers to a single piece of text information. This could be a text message, tweet, email, book, lyrics to a song. This is equivalent to one row or observation.</a:t>
            </a:r>
          </a:p>
          <a:p>
            <a:pPr marL="0" indent="0">
              <a:lnSpc>
                <a:spcPct val="110000"/>
              </a:lnSpc>
              <a:buNone/>
            </a:pPr>
            <a:r>
              <a:rPr lang="en-US" sz="3200">
                <a:latin typeface="roboto"/>
                <a:ea typeface="+mj-ea"/>
                <a:cs typeface="Calibri Light"/>
              </a:rPr>
              <a:t>Corpus  - a collection of documents. This would be equivalent to a whole data set of </a:t>
            </a:r>
            <a:r>
              <a:rPr lang="en-US" sz="3200" dirty="0">
                <a:latin typeface="roboto"/>
                <a:ea typeface="+mj-ea"/>
                <a:cs typeface="Calibri Light"/>
              </a:rPr>
              <a:t>rows/observations.</a:t>
            </a:r>
          </a:p>
          <a:p>
            <a:pPr marL="0" indent="0">
              <a:lnSpc>
                <a:spcPct val="110000"/>
              </a:lnSpc>
              <a:buNone/>
            </a:pPr>
            <a:r>
              <a:rPr lang="en-US" sz="3200">
                <a:latin typeface="roboto"/>
                <a:ea typeface="+mj-ea"/>
                <a:cs typeface="Calibri Light"/>
              </a:rPr>
              <a:t>Token  - this is a word, phrase, or symbols derived from a document through the </a:t>
            </a:r>
            <a:r>
              <a:rPr lang="en-US" sz="3200" dirty="0">
                <a:latin typeface="roboto"/>
                <a:ea typeface="+mj-ea"/>
                <a:cs typeface="Calibri Light"/>
              </a:rPr>
              <a:t>process of tokenization. This will happen behind the scenes so we won’t need to worry too much about it and for our purposes it essentially means a word. For example the document </a:t>
            </a:r>
            <a:r>
              <a:rPr lang="en-US" sz="3200" i="1" dirty="0">
                <a:latin typeface="roboto"/>
                <a:ea typeface="+mj-ea"/>
                <a:cs typeface="Calibri Light"/>
              </a:rPr>
              <a:t>'How are you’</a:t>
            </a:r>
            <a:r>
              <a:rPr lang="en-US" sz="3200" dirty="0">
                <a:latin typeface="roboto"/>
                <a:ea typeface="+mj-ea"/>
                <a:cs typeface="Calibri Light"/>
              </a:rPr>
              <a:t> would have tokens of </a:t>
            </a:r>
            <a:r>
              <a:rPr lang="en-US" sz="3200" i="1" dirty="0">
                <a:latin typeface="roboto"/>
                <a:ea typeface="+mj-ea"/>
                <a:cs typeface="Calibri Light"/>
              </a:rPr>
              <a:t>'How'</a:t>
            </a:r>
            <a:r>
              <a:rPr lang="en-US" sz="3200" dirty="0">
                <a:latin typeface="roboto"/>
                <a:ea typeface="+mj-ea"/>
                <a:cs typeface="Calibri Light"/>
              </a:rPr>
              <a:t>, </a:t>
            </a:r>
            <a:r>
              <a:rPr lang="en-US" sz="3200" i="1" dirty="0">
                <a:latin typeface="roboto"/>
                <a:ea typeface="+mj-ea"/>
                <a:cs typeface="Calibri Light"/>
              </a:rPr>
              <a:t>'are'</a:t>
            </a:r>
            <a:r>
              <a:rPr lang="en-US" sz="3200" dirty="0">
                <a:latin typeface="roboto"/>
                <a:ea typeface="+mj-ea"/>
                <a:cs typeface="Calibri Light"/>
              </a:rPr>
              <a:t>, and </a:t>
            </a:r>
            <a:r>
              <a:rPr lang="en-US" sz="3200" i="1" dirty="0">
                <a:latin typeface="roboto"/>
                <a:ea typeface="+mj-ea"/>
                <a:cs typeface="Calibri Light"/>
              </a:rPr>
              <a:t>‘you'</a:t>
            </a:r>
          </a:p>
          <a:p>
            <a:pPr marL="0" indent="0">
              <a:lnSpc>
                <a:spcPct val="110000"/>
              </a:lnSpc>
              <a:buNone/>
            </a:pPr>
            <a:endParaRPr lang="en-US" sz="3200" dirty="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653264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Word2Vec</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5F1EB3D2-FF34-48E6-A7D6-374D628B828D}"/>
              </a:ext>
            </a:extLst>
          </p:cNvPr>
          <p:cNvSpPr txBox="1"/>
          <p:nvPr/>
        </p:nvSpPr>
        <p:spPr>
          <a:xfrm>
            <a:off x="642883" y="1063297"/>
            <a:ext cx="10941268" cy="4681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spcBef>
                <a:spcPts val="1000"/>
              </a:spcBef>
            </a:pPr>
            <a:r>
              <a:rPr lang="en-US" sz="2400" i="1">
                <a:latin typeface="roboto"/>
                <a:ea typeface="+mj-ea"/>
                <a:cs typeface="Calibri Light"/>
              </a:rPr>
              <a:t>Words that appear in same context share semantic meaning</a:t>
            </a:r>
          </a:p>
          <a:p>
            <a:pPr>
              <a:lnSpc>
                <a:spcPct val="120000"/>
              </a:lnSpc>
              <a:spcBef>
                <a:spcPts val="1000"/>
              </a:spcBef>
            </a:pPr>
            <a:r>
              <a:rPr lang="en-US" sz="2400">
                <a:latin typeface="roboto"/>
                <a:ea typeface="+mj-ea"/>
                <a:cs typeface="Calibri Light"/>
              </a:rPr>
              <a:t>1. </a:t>
            </a:r>
            <a:r>
              <a:rPr lang="en-US" sz="2400" b="1">
                <a:latin typeface="roboto"/>
                <a:ea typeface="+mj-ea"/>
                <a:cs typeface="Calibri Light"/>
              </a:rPr>
              <a:t>Count-based method </a:t>
            </a:r>
            <a:r>
              <a:rPr lang="en-US" sz="2400">
                <a:latin typeface="roboto"/>
                <a:ea typeface="+mj-ea"/>
                <a:cs typeface="Calibri Light"/>
              </a:rPr>
              <a:t>(Latent Semantic Analysis)</a:t>
            </a:r>
          </a:p>
          <a:p>
            <a:pPr>
              <a:lnSpc>
                <a:spcPct val="120000"/>
              </a:lnSpc>
              <a:spcBef>
                <a:spcPts val="1000"/>
              </a:spcBef>
            </a:pPr>
            <a:r>
              <a:rPr lang="en-US" sz="2400">
                <a:latin typeface="roboto"/>
                <a:ea typeface="+mj-ea"/>
                <a:cs typeface="Calibri Light"/>
              </a:rPr>
              <a:t>Count-based methods compute the statistics of how often some word co-occurs with its neighbour words in a large text corpus, and then map these count-statistics down to a small, dense vector for each word.</a:t>
            </a:r>
          </a:p>
          <a:p>
            <a:pPr>
              <a:lnSpc>
                <a:spcPct val="120000"/>
              </a:lnSpc>
              <a:spcBef>
                <a:spcPts val="1000"/>
              </a:spcBef>
            </a:pPr>
            <a:r>
              <a:rPr lang="en-US" sz="2400">
                <a:latin typeface="roboto"/>
                <a:ea typeface="+mj-ea"/>
                <a:cs typeface="Calibri Light"/>
              </a:rPr>
              <a:t>2. </a:t>
            </a:r>
            <a:r>
              <a:rPr lang="en-US" sz="2400" b="1">
                <a:latin typeface="roboto"/>
                <a:ea typeface="+mj-ea"/>
                <a:cs typeface="Calibri Light"/>
              </a:rPr>
              <a:t>Predictive method</a:t>
            </a:r>
            <a:r>
              <a:rPr lang="en-US" sz="2400">
                <a:latin typeface="roboto"/>
                <a:ea typeface="+mj-ea"/>
                <a:cs typeface="Calibri Light"/>
              </a:rPr>
              <a:t> (Neural Probabilistic Language Model)</a:t>
            </a:r>
          </a:p>
          <a:p>
            <a:pPr>
              <a:lnSpc>
                <a:spcPct val="120000"/>
              </a:lnSpc>
              <a:spcBef>
                <a:spcPts val="1000"/>
              </a:spcBef>
            </a:pPr>
            <a:r>
              <a:rPr lang="en-US" sz="2400">
                <a:latin typeface="roboto"/>
                <a:ea typeface="+mj-ea"/>
                <a:cs typeface="Calibri Light"/>
              </a:rPr>
              <a:t>Predictive models directly try to predict a word from its neighbours in terms of learned small, dense embedding vectors.</a:t>
            </a:r>
          </a:p>
          <a:p>
            <a:pPr>
              <a:lnSpc>
                <a:spcPct val="120000"/>
              </a:lnSpc>
              <a:spcBef>
                <a:spcPts val="1000"/>
              </a:spcBef>
            </a:pPr>
            <a:r>
              <a:rPr lang="en-US" sz="2400">
                <a:latin typeface="roboto"/>
                <a:ea typeface="+mj-ea"/>
                <a:cs typeface="Calibri Light"/>
              </a:rPr>
              <a:t>Word2Vec —&gt; Predictive Method</a:t>
            </a:r>
          </a:p>
        </p:txBody>
      </p:sp>
    </p:spTree>
    <p:extLst>
      <p:ext uri="{BB962C8B-B14F-4D97-AF65-F5344CB8AC3E}">
        <p14:creationId xmlns:p14="http://schemas.microsoft.com/office/powerpoint/2010/main" val="1400516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Word2Vec</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E90F53F9-039A-49A9-BC98-A6E214F80C3A}"/>
              </a:ext>
            </a:extLst>
          </p:cNvPr>
          <p:cNvPicPr>
            <a:picLocks noChangeAspect="1"/>
          </p:cNvPicPr>
          <p:nvPr/>
        </p:nvPicPr>
        <p:blipFill>
          <a:blip r:embed="rId4"/>
          <a:stretch>
            <a:fillRect/>
          </a:stretch>
        </p:blipFill>
        <p:spPr>
          <a:xfrm>
            <a:off x="292538" y="1076915"/>
            <a:ext cx="11379200" cy="2356861"/>
          </a:xfrm>
          <a:prstGeom prst="rect">
            <a:avLst/>
          </a:prstGeom>
          <a:ln>
            <a:noFill/>
          </a:ln>
          <a:effectLst>
            <a:outerShdw blurRad="190500" algn="tl" rotWithShape="0">
              <a:srgbClr val="000000">
                <a:alpha val="70000"/>
              </a:srgbClr>
            </a:outerShdw>
          </a:effectLst>
        </p:spPr>
      </p:pic>
      <p:pic>
        <p:nvPicPr>
          <p:cNvPr id="4" name="Picture 5" descr="Text&#10;&#10;Description automatically generated">
            <a:extLst>
              <a:ext uri="{FF2B5EF4-FFF2-40B4-BE49-F238E27FC236}">
                <a16:creationId xmlns:a16="http://schemas.microsoft.com/office/drawing/2014/main" id="{DBD4F72F-E620-4992-A1FF-BFFBB21BF534}"/>
              </a:ext>
            </a:extLst>
          </p:cNvPr>
          <p:cNvPicPr>
            <a:picLocks noChangeAspect="1"/>
          </p:cNvPicPr>
          <p:nvPr/>
        </p:nvPicPr>
        <p:blipFill>
          <a:blip r:embed="rId5"/>
          <a:stretch>
            <a:fillRect/>
          </a:stretch>
        </p:blipFill>
        <p:spPr>
          <a:xfrm>
            <a:off x="292538" y="3629091"/>
            <a:ext cx="6246648" cy="2682854"/>
          </a:xfrm>
          <a:prstGeom prst="rect">
            <a:avLst/>
          </a:prstGeom>
        </p:spPr>
      </p:pic>
    </p:spTree>
    <p:extLst>
      <p:ext uri="{BB962C8B-B14F-4D97-AF65-F5344CB8AC3E}">
        <p14:creationId xmlns:p14="http://schemas.microsoft.com/office/powerpoint/2010/main" val="2677532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Word2Vec</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5F1EB3D2-FF34-48E6-A7D6-374D628B828D}"/>
              </a:ext>
            </a:extLst>
          </p:cNvPr>
          <p:cNvSpPr txBox="1"/>
          <p:nvPr/>
        </p:nvSpPr>
        <p:spPr>
          <a:xfrm>
            <a:off x="642883" y="1063297"/>
            <a:ext cx="10941268" cy="28389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Similar words tend to occur together and will have similar context </a:t>
            </a:r>
            <a:endParaRPr lang="en-US">
              <a:ea typeface="+mj-ea"/>
            </a:endParaRPr>
          </a:p>
          <a:p>
            <a:br>
              <a:rPr lang="en-US" dirty="0">
                <a:ea typeface="+mj-ea"/>
              </a:rPr>
            </a:br>
            <a:endParaRPr lang="en-US" dirty="0">
              <a:ea typeface="+mj-ea"/>
            </a:endParaRPr>
          </a:p>
          <a:p>
            <a:r>
              <a:rPr lang="en-US" sz="2400">
                <a:ea typeface="+mn-lt"/>
                <a:cs typeface="+mn-lt"/>
              </a:rPr>
              <a:t>Eg: – Apple is a fruit. Mango is a fruit.</a:t>
            </a:r>
            <a:endParaRPr lang="en-US">
              <a:ea typeface="+mj-ea"/>
            </a:endParaRPr>
          </a:p>
          <a:p>
            <a:br>
              <a:rPr lang="en-US" dirty="0">
                <a:ea typeface="+mj-ea"/>
              </a:rPr>
            </a:br>
            <a:endParaRPr lang="en-US" dirty="0">
              <a:ea typeface="+mj-ea"/>
            </a:endParaRPr>
          </a:p>
          <a:p>
            <a:r>
              <a:rPr lang="en-US" sz="2400">
                <a:ea typeface="+mn-lt"/>
                <a:cs typeface="+mn-lt"/>
              </a:rPr>
              <a:t>Apple and mango tend to have a similar context i.e fruit.</a:t>
            </a:r>
            <a:endParaRPr lang="en-US">
              <a:ea typeface="+mj-ea"/>
            </a:endParaRPr>
          </a:p>
          <a:p>
            <a:pPr>
              <a:lnSpc>
                <a:spcPct val="120000"/>
              </a:lnSpc>
              <a:spcBef>
                <a:spcPts val="1000"/>
              </a:spcBef>
            </a:pPr>
            <a:endParaRPr lang="en-US" sz="2400" i="1" dirty="0">
              <a:latin typeface="roboto"/>
              <a:ea typeface="+mj-ea"/>
              <a:cs typeface="Calibri Light"/>
            </a:endParaRPr>
          </a:p>
        </p:txBody>
      </p:sp>
    </p:spTree>
    <p:extLst>
      <p:ext uri="{BB962C8B-B14F-4D97-AF65-F5344CB8AC3E}">
        <p14:creationId xmlns:p14="http://schemas.microsoft.com/office/powerpoint/2010/main" val="3246776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Word2Vec</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5F1EB3D2-FF34-48E6-A7D6-374D628B828D}"/>
              </a:ext>
            </a:extLst>
          </p:cNvPr>
          <p:cNvSpPr txBox="1"/>
          <p:nvPr/>
        </p:nvSpPr>
        <p:spPr>
          <a:xfrm>
            <a:off x="642883" y="1063297"/>
            <a:ext cx="1094126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Co-occurrence – For a given corpus, the co-occurrence of a pair of words say w1 and w2 is the number of times they have appeared together in a Context Window.</a:t>
            </a:r>
            <a:endParaRPr lang="en-US">
              <a:ea typeface="+mj-ea"/>
            </a:endParaRPr>
          </a:p>
          <a:p>
            <a:r>
              <a:rPr lang="en-US" sz="2400">
                <a:ea typeface="+mn-lt"/>
                <a:cs typeface="+mn-lt"/>
              </a:rPr>
              <a:t>Context Window – Context window is specified by a number and the direction. So what does a context window of 2 (around) means?</a:t>
            </a:r>
            <a:endParaRPr lang="en-US">
              <a:ea typeface="+mj-ea"/>
            </a:endParaRPr>
          </a:p>
          <a:p>
            <a:endParaRPr lang="en-US" sz="2400" dirty="0">
              <a:latin typeface="Calibri"/>
              <a:ea typeface="+mj-ea"/>
              <a:cs typeface="Calibri"/>
            </a:endParaRPr>
          </a:p>
        </p:txBody>
      </p:sp>
    </p:spTree>
    <p:extLst>
      <p:ext uri="{BB962C8B-B14F-4D97-AF65-F5344CB8AC3E}">
        <p14:creationId xmlns:p14="http://schemas.microsoft.com/office/powerpoint/2010/main" val="4233163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Context Window</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Timeline&#10;&#10;Description automatically generated">
            <a:extLst>
              <a:ext uri="{FF2B5EF4-FFF2-40B4-BE49-F238E27FC236}">
                <a16:creationId xmlns:a16="http://schemas.microsoft.com/office/drawing/2014/main" id="{2930D51D-B764-467F-BD12-E0E8692DD2E0}"/>
              </a:ext>
            </a:extLst>
          </p:cNvPr>
          <p:cNvPicPr>
            <a:picLocks noChangeAspect="1"/>
          </p:cNvPicPr>
          <p:nvPr/>
        </p:nvPicPr>
        <p:blipFill>
          <a:blip r:embed="rId4"/>
          <a:stretch>
            <a:fillRect/>
          </a:stretch>
        </p:blipFill>
        <p:spPr>
          <a:xfrm>
            <a:off x="476469" y="2011687"/>
            <a:ext cx="11239062" cy="2834625"/>
          </a:xfrm>
          <a:prstGeom prst="rect">
            <a:avLst/>
          </a:prstGeom>
        </p:spPr>
      </p:pic>
    </p:spTree>
    <p:extLst>
      <p:ext uri="{BB962C8B-B14F-4D97-AF65-F5344CB8AC3E}">
        <p14:creationId xmlns:p14="http://schemas.microsoft.com/office/powerpoint/2010/main" val="1800478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Context Window</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Calendar&#10;&#10;Description automatically generated">
            <a:extLst>
              <a:ext uri="{FF2B5EF4-FFF2-40B4-BE49-F238E27FC236}">
                <a16:creationId xmlns:a16="http://schemas.microsoft.com/office/drawing/2014/main" id="{723889F4-F098-4189-AAC1-40146BD47921}"/>
              </a:ext>
            </a:extLst>
          </p:cNvPr>
          <p:cNvPicPr>
            <a:picLocks noChangeAspect="1"/>
          </p:cNvPicPr>
          <p:nvPr/>
        </p:nvPicPr>
        <p:blipFill>
          <a:blip r:embed="rId4"/>
          <a:stretch>
            <a:fillRect/>
          </a:stretch>
        </p:blipFill>
        <p:spPr>
          <a:xfrm>
            <a:off x="1133366" y="1662882"/>
            <a:ext cx="9627475" cy="4513200"/>
          </a:xfrm>
          <a:prstGeom prst="rect">
            <a:avLst/>
          </a:prstGeom>
        </p:spPr>
      </p:pic>
      <p:sp>
        <p:nvSpPr>
          <p:cNvPr id="6" name="TextBox 5">
            <a:extLst>
              <a:ext uri="{FF2B5EF4-FFF2-40B4-BE49-F238E27FC236}">
                <a16:creationId xmlns:a16="http://schemas.microsoft.com/office/drawing/2014/main" id="{A09880CD-B0F2-4141-8B6F-97EA69D1FC09}"/>
              </a:ext>
            </a:extLst>
          </p:cNvPr>
          <p:cNvSpPr txBox="1"/>
          <p:nvPr/>
        </p:nvSpPr>
        <p:spPr>
          <a:xfrm>
            <a:off x="642883" y="1063297"/>
            <a:ext cx="109412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Corpus: He is not lazy. He is intelligent. He is smart.</a:t>
            </a:r>
            <a:endParaRPr lang="en-US">
              <a:ea typeface="+mj-ea"/>
            </a:endParaRPr>
          </a:p>
          <a:p>
            <a:endParaRPr lang="en-US" sz="2400" dirty="0">
              <a:latin typeface="Calibri"/>
              <a:ea typeface="+mj-ea"/>
              <a:cs typeface="Calibri"/>
            </a:endParaRPr>
          </a:p>
        </p:txBody>
      </p:sp>
    </p:spTree>
    <p:extLst>
      <p:ext uri="{BB962C8B-B14F-4D97-AF65-F5344CB8AC3E}">
        <p14:creationId xmlns:p14="http://schemas.microsoft.com/office/powerpoint/2010/main" val="1881598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Context Window</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A09880CD-B0F2-4141-8B6F-97EA69D1FC09}"/>
              </a:ext>
            </a:extLst>
          </p:cNvPr>
          <p:cNvSpPr txBox="1"/>
          <p:nvPr/>
        </p:nvSpPr>
        <p:spPr>
          <a:xfrm>
            <a:off x="642883" y="1063297"/>
            <a:ext cx="109412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Corpus: He is not lazy. He is intelligent. He is smart.</a:t>
            </a:r>
            <a:endParaRPr lang="en-US">
              <a:ea typeface="+mj-ea"/>
            </a:endParaRPr>
          </a:p>
          <a:p>
            <a:endParaRPr lang="en-US" sz="2400" dirty="0">
              <a:latin typeface="Calibri"/>
              <a:ea typeface="+mj-ea"/>
              <a:cs typeface="Calibri"/>
            </a:endParaRPr>
          </a:p>
        </p:txBody>
      </p:sp>
      <p:pic>
        <p:nvPicPr>
          <p:cNvPr id="3" name="Picture 7" descr="Chart&#10;&#10;Description automatically generated">
            <a:extLst>
              <a:ext uri="{FF2B5EF4-FFF2-40B4-BE49-F238E27FC236}">
                <a16:creationId xmlns:a16="http://schemas.microsoft.com/office/drawing/2014/main" id="{6A94A742-1179-4951-982D-96200FE66C82}"/>
              </a:ext>
            </a:extLst>
          </p:cNvPr>
          <p:cNvPicPr>
            <a:picLocks noChangeAspect="1"/>
          </p:cNvPicPr>
          <p:nvPr/>
        </p:nvPicPr>
        <p:blipFill>
          <a:blip r:embed="rId4"/>
          <a:stretch>
            <a:fillRect/>
          </a:stretch>
        </p:blipFill>
        <p:spPr>
          <a:xfrm>
            <a:off x="368062" y="2365862"/>
            <a:ext cx="10550104" cy="2931408"/>
          </a:xfrm>
          <a:prstGeom prst="rect">
            <a:avLst/>
          </a:prstGeom>
        </p:spPr>
      </p:pic>
    </p:spTree>
    <p:extLst>
      <p:ext uri="{BB962C8B-B14F-4D97-AF65-F5344CB8AC3E}">
        <p14:creationId xmlns:p14="http://schemas.microsoft.com/office/powerpoint/2010/main" val="4277839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Factorization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A09880CD-B0F2-4141-8B6F-97EA69D1FC09}"/>
              </a:ext>
            </a:extLst>
          </p:cNvPr>
          <p:cNvSpPr txBox="1"/>
          <p:nvPr/>
        </p:nvSpPr>
        <p:spPr>
          <a:xfrm>
            <a:off x="642883" y="1063297"/>
            <a:ext cx="1094126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Co-occurrence matrix is decomposed using techniques like PCA, SVD etc. into factors and combination of these factors forms the word vector representation.</a:t>
            </a:r>
            <a:endParaRPr lang="en-US">
              <a:ea typeface="+mn-lt"/>
              <a:cs typeface="+mn-lt"/>
            </a:endParaRPr>
          </a:p>
          <a:p>
            <a:endParaRPr lang="en-US" sz="2400" dirty="0">
              <a:ea typeface="+mj-ea"/>
              <a:cs typeface="Calibri"/>
            </a:endParaRPr>
          </a:p>
          <a:p>
            <a:r>
              <a:rPr lang="en-US" sz="2400">
                <a:ea typeface="+mn-lt"/>
                <a:cs typeface="+mn-lt"/>
              </a:rPr>
              <a:t>PCA decomposes Co-Occurrence matrix into three matrices, U,S and V where U and V are both orthogonal matrices. What is of importance is that dot product of U and S gives the word vector representation and V gives the word context representation.</a:t>
            </a:r>
            <a:endParaRPr lang="en-US">
              <a:ea typeface="+mj-ea"/>
            </a:endParaRPr>
          </a:p>
          <a:p>
            <a:endParaRPr lang="en-US" sz="2400" dirty="0">
              <a:latin typeface="Calibri"/>
              <a:ea typeface="+mj-ea"/>
              <a:cs typeface="Calibri"/>
            </a:endParaRPr>
          </a:p>
          <a:p>
            <a:endParaRPr lang="en-US" sz="2400" dirty="0">
              <a:latin typeface="Calibri"/>
              <a:ea typeface="+mj-ea"/>
              <a:cs typeface="Calibri"/>
            </a:endParaRPr>
          </a:p>
          <a:p>
            <a:endParaRPr lang="en-US" sz="2400" dirty="0">
              <a:latin typeface="Calibri"/>
              <a:ea typeface="+mj-ea"/>
              <a:cs typeface="Calibri"/>
            </a:endParaRPr>
          </a:p>
        </p:txBody>
      </p:sp>
      <p:pic>
        <p:nvPicPr>
          <p:cNvPr id="4" name="Picture 7" descr="Diagram&#10;&#10;Description automatically generated">
            <a:extLst>
              <a:ext uri="{FF2B5EF4-FFF2-40B4-BE49-F238E27FC236}">
                <a16:creationId xmlns:a16="http://schemas.microsoft.com/office/drawing/2014/main" id="{F9BE281C-A919-4568-96D2-C857EA6F2F74}"/>
              </a:ext>
            </a:extLst>
          </p:cNvPr>
          <p:cNvPicPr>
            <a:picLocks noChangeAspect="1"/>
          </p:cNvPicPr>
          <p:nvPr/>
        </p:nvPicPr>
        <p:blipFill>
          <a:blip r:embed="rId4"/>
          <a:stretch>
            <a:fillRect/>
          </a:stretch>
        </p:blipFill>
        <p:spPr>
          <a:xfrm>
            <a:off x="704192" y="3836166"/>
            <a:ext cx="10774854" cy="2058496"/>
          </a:xfrm>
          <a:prstGeom prst="rect">
            <a:avLst/>
          </a:prstGeom>
        </p:spPr>
      </p:pic>
    </p:spTree>
    <p:extLst>
      <p:ext uri="{BB962C8B-B14F-4D97-AF65-F5344CB8AC3E}">
        <p14:creationId xmlns:p14="http://schemas.microsoft.com/office/powerpoint/2010/main" val="3130461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Word2Vec</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A09880CD-B0F2-4141-8B6F-97EA69D1FC09}"/>
              </a:ext>
            </a:extLst>
          </p:cNvPr>
          <p:cNvSpPr txBox="1"/>
          <p:nvPr/>
        </p:nvSpPr>
        <p:spPr>
          <a:xfrm>
            <a:off x="231228" y="923159"/>
            <a:ext cx="5633544"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Word2vec is to group the vectors of similar words together in vectorspace.</a:t>
            </a:r>
            <a:endParaRPr lang="en-US">
              <a:ea typeface="+mn-lt"/>
              <a:cs typeface="+mn-lt"/>
            </a:endParaRPr>
          </a:p>
          <a:p>
            <a:r>
              <a:rPr lang="en-US" sz="2400">
                <a:ea typeface="+mn-lt"/>
                <a:cs typeface="+mn-lt"/>
              </a:rPr>
              <a:t>Word2vec creates vectors that are distributed numerical representations of word features, features such as the context of individual words.</a:t>
            </a:r>
            <a:endParaRPr lang="en-US">
              <a:ea typeface="+mn-lt"/>
              <a:cs typeface="+mn-lt"/>
            </a:endParaRPr>
          </a:p>
          <a:p>
            <a:br>
              <a:rPr lang="en-US" dirty="0">
                <a:ea typeface="+mj-ea"/>
              </a:rPr>
            </a:br>
            <a:endParaRPr lang="en-US" dirty="0">
              <a:ea typeface="+mj-ea"/>
            </a:endParaRPr>
          </a:p>
          <a:p>
            <a:r>
              <a:rPr lang="en-US" sz="2400">
                <a:ea typeface="+mn-lt"/>
                <a:cs typeface="+mn-lt"/>
              </a:rPr>
              <a:t>Word2vec is similar to an autoencoder, encoding each word in a vector, but rather than training against the input words through reconstruction, as a </a:t>
            </a:r>
            <a:r>
              <a:rPr lang="en-US" sz="2400" dirty="0">
                <a:ea typeface="+mn-lt"/>
                <a:cs typeface="+mn-lt"/>
                <a:hlinkClick r:id="rId4"/>
              </a:rPr>
              <a:t>restricted Boltzmann machine</a:t>
            </a:r>
            <a:r>
              <a:rPr lang="en-US" sz="2400">
                <a:ea typeface="+mn-lt"/>
                <a:cs typeface="+mn-lt"/>
              </a:rPr>
              <a:t> does, word2vec trains words against other words that neighbor them in the input corpus.</a:t>
            </a:r>
            <a:endParaRPr lang="en-US">
              <a:ea typeface="+mn-lt"/>
              <a:cs typeface="+mn-lt"/>
            </a:endParaRPr>
          </a:p>
          <a:p>
            <a:endParaRPr lang="en-US" sz="2400" dirty="0">
              <a:latin typeface="Calibri"/>
              <a:ea typeface="+mj-ea"/>
              <a:cs typeface="Calibri"/>
            </a:endParaRPr>
          </a:p>
          <a:p>
            <a:endParaRPr lang="en-US" sz="2400" dirty="0">
              <a:latin typeface="Calibri"/>
              <a:ea typeface="+mj-ea"/>
              <a:cs typeface="Calibri"/>
            </a:endParaRPr>
          </a:p>
        </p:txBody>
      </p:sp>
      <p:pic>
        <p:nvPicPr>
          <p:cNvPr id="3" name="Picture 7" descr="Diagram&#10;&#10;Description automatically generated">
            <a:extLst>
              <a:ext uri="{FF2B5EF4-FFF2-40B4-BE49-F238E27FC236}">
                <a16:creationId xmlns:a16="http://schemas.microsoft.com/office/drawing/2014/main" id="{46891EEF-61EF-4EB2-9878-DF528B11107A}"/>
              </a:ext>
            </a:extLst>
          </p:cNvPr>
          <p:cNvPicPr>
            <a:picLocks noChangeAspect="1"/>
          </p:cNvPicPr>
          <p:nvPr/>
        </p:nvPicPr>
        <p:blipFill>
          <a:blip r:embed="rId5"/>
          <a:stretch>
            <a:fillRect/>
          </a:stretch>
        </p:blipFill>
        <p:spPr>
          <a:xfrm>
            <a:off x="5573986" y="1714488"/>
            <a:ext cx="6623269" cy="3989575"/>
          </a:xfrm>
          <a:prstGeom prst="rect">
            <a:avLst/>
          </a:prstGeom>
        </p:spPr>
      </p:pic>
    </p:spTree>
    <p:extLst>
      <p:ext uri="{BB962C8B-B14F-4D97-AF65-F5344CB8AC3E}">
        <p14:creationId xmlns:p14="http://schemas.microsoft.com/office/powerpoint/2010/main" val="200882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Word2Vec</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CBoW</a:t>
            </a: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42778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Feature Extraction</a:t>
            </a:r>
            <a:endParaRPr lang="en-US" dirty="0">
              <a:cs typeface="Calibri Light"/>
            </a:endParaRPr>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Why</a:t>
            </a:r>
            <a:endParaRPr lang="en-US"/>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426493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CBoW</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A09880CD-B0F2-4141-8B6F-97EA69D1FC09}"/>
              </a:ext>
            </a:extLst>
          </p:cNvPr>
          <p:cNvSpPr txBox="1"/>
          <p:nvPr/>
        </p:nvSpPr>
        <p:spPr>
          <a:xfrm>
            <a:off x="651642" y="1229711"/>
            <a:ext cx="56335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atin typeface="Helvetica Neue"/>
                <a:ea typeface="Helvetica Neue"/>
                <a:cs typeface="Helvetica Neue"/>
              </a:rPr>
              <a:t>Predict Probability of a word given its context</a:t>
            </a:r>
          </a:p>
          <a:p>
            <a:pPr>
              <a:buChar char="•"/>
            </a:pPr>
            <a:r>
              <a:rPr lang="en-US">
                <a:latin typeface="Helvetica Neue"/>
                <a:ea typeface="Helvetica Neue"/>
                <a:cs typeface="Helvetica Neue"/>
              </a:rPr>
              <a:t>P( word | context )</a:t>
            </a:r>
            <a:endParaRPr lang="en-US" sz="2400" dirty="0">
              <a:latin typeface="Calibri"/>
              <a:ea typeface="+mj-ea"/>
              <a:cs typeface="Calibri"/>
            </a:endParaRPr>
          </a:p>
        </p:txBody>
      </p:sp>
      <p:pic>
        <p:nvPicPr>
          <p:cNvPr id="4" name="Picture 7" descr="Table&#10;&#10;Description automatically generated">
            <a:extLst>
              <a:ext uri="{FF2B5EF4-FFF2-40B4-BE49-F238E27FC236}">
                <a16:creationId xmlns:a16="http://schemas.microsoft.com/office/drawing/2014/main" id="{281F58B2-D4DD-475B-804B-AA5AE5D64559}"/>
              </a:ext>
            </a:extLst>
          </p:cNvPr>
          <p:cNvPicPr>
            <a:picLocks noChangeAspect="1"/>
          </p:cNvPicPr>
          <p:nvPr/>
        </p:nvPicPr>
        <p:blipFill>
          <a:blip r:embed="rId4"/>
          <a:stretch>
            <a:fillRect/>
          </a:stretch>
        </p:blipFill>
        <p:spPr>
          <a:xfrm>
            <a:off x="686676" y="1878695"/>
            <a:ext cx="10818648" cy="4379369"/>
          </a:xfrm>
          <a:prstGeom prst="rect">
            <a:avLst/>
          </a:prstGeom>
        </p:spPr>
      </p:pic>
      <p:sp>
        <p:nvSpPr>
          <p:cNvPr id="8" name="TextBox 7">
            <a:extLst>
              <a:ext uri="{FF2B5EF4-FFF2-40B4-BE49-F238E27FC236}">
                <a16:creationId xmlns:a16="http://schemas.microsoft.com/office/drawing/2014/main" id="{5614B1CD-A3D5-4654-9230-497A803EC48D}"/>
              </a:ext>
            </a:extLst>
          </p:cNvPr>
          <p:cNvSpPr txBox="1"/>
          <p:nvPr/>
        </p:nvSpPr>
        <p:spPr>
          <a:xfrm>
            <a:off x="5705366" y="1413641"/>
            <a:ext cx="63342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Corpus = Hey, this is sample corpus using only one context word.</a:t>
            </a:r>
          </a:p>
        </p:txBody>
      </p:sp>
    </p:spTree>
    <p:extLst>
      <p:ext uri="{BB962C8B-B14F-4D97-AF65-F5344CB8AC3E}">
        <p14:creationId xmlns:p14="http://schemas.microsoft.com/office/powerpoint/2010/main" val="2303678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CBoW</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8" descr="Diagram&#10;&#10;Description automatically generated">
            <a:extLst>
              <a:ext uri="{FF2B5EF4-FFF2-40B4-BE49-F238E27FC236}">
                <a16:creationId xmlns:a16="http://schemas.microsoft.com/office/drawing/2014/main" id="{D1C9B0F0-C9EE-4FF7-8257-9A7C4E42DB20}"/>
              </a:ext>
            </a:extLst>
          </p:cNvPr>
          <p:cNvPicPr>
            <a:picLocks noChangeAspect="1"/>
          </p:cNvPicPr>
          <p:nvPr/>
        </p:nvPicPr>
        <p:blipFill>
          <a:blip r:embed="rId4"/>
          <a:stretch>
            <a:fillRect/>
          </a:stretch>
        </p:blipFill>
        <p:spPr>
          <a:xfrm>
            <a:off x="1746469" y="1666353"/>
            <a:ext cx="7437820" cy="4243501"/>
          </a:xfrm>
          <a:prstGeom prst="rect">
            <a:avLst/>
          </a:prstGeom>
        </p:spPr>
      </p:pic>
    </p:spTree>
    <p:extLst>
      <p:ext uri="{BB962C8B-B14F-4D97-AF65-F5344CB8AC3E}">
        <p14:creationId xmlns:p14="http://schemas.microsoft.com/office/powerpoint/2010/main" val="3523702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CBoW</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A picture containing table&#10;&#10;Description automatically generated">
            <a:extLst>
              <a:ext uri="{FF2B5EF4-FFF2-40B4-BE49-F238E27FC236}">
                <a16:creationId xmlns:a16="http://schemas.microsoft.com/office/drawing/2014/main" id="{DE13B519-C74B-47AF-B2B2-A2F7B39C1490}"/>
              </a:ext>
            </a:extLst>
          </p:cNvPr>
          <p:cNvPicPr>
            <a:picLocks noChangeAspect="1"/>
          </p:cNvPicPr>
          <p:nvPr/>
        </p:nvPicPr>
        <p:blipFill>
          <a:blip r:embed="rId4"/>
          <a:stretch>
            <a:fillRect/>
          </a:stretch>
        </p:blipFill>
        <p:spPr>
          <a:xfrm>
            <a:off x="56056" y="898058"/>
            <a:ext cx="12079889" cy="1952575"/>
          </a:xfrm>
          <a:prstGeom prst="rect">
            <a:avLst/>
          </a:prstGeom>
        </p:spPr>
      </p:pic>
      <p:sp>
        <p:nvSpPr>
          <p:cNvPr id="6" name="TextBox 5">
            <a:extLst>
              <a:ext uri="{FF2B5EF4-FFF2-40B4-BE49-F238E27FC236}">
                <a16:creationId xmlns:a16="http://schemas.microsoft.com/office/drawing/2014/main" id="{8BF8A988-1A7A-4B42-86BF-5745F4EE3E26}"/>
              </a:ext>
            </a:extLst>
          </p:cNvPr>
          <p:cNvSpPr txBox="1"/>
          <p:nvPr/>
        </p:nvSpPr>
        <p:spPr>
          <a:xfrm>
            <a:off x="213710" y="2937641"/>
            <a:ext cx="1174706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The input layer and the target, both are one- hot encoded of size [1 X V]. Here V=10</a:t>
            </a:r>
          </a:p>
          <a:p>
            <a:r>
              <a:rPr lang="en-US"/>
              <a:t>2. There are two sets of weights. one is between the input and the hidden layer and second between hidden and output layer. Input-Hidden layer matrix size =[V X N] , hidden-Output layer matrix  size =[N X V] : N is the number of dimensions we choose to represent our word in. It is arbitary and a hyper-parameter for a Neural Network. Also, N is the number of neurons in the hidden layer. Here, N=4.</a:t>
            </a:r>
          </a:p>
          <a:p>
            <a:r>
              <a:rPr lang="en-US"/>
              <a:t>3. There is a no activation function between any layers.</a:t>
            </a:r>
          </a:p>
          <a:p>
            <a:r>
              <a:rPr lang="en-US"/>
              <a:t>4. The input is multiplied by the input-hidden weights and called hidden activation. It is simply the corresponding row in the input-hidden matrix copied.</a:t>
            </a:r>
          </a:p>
          <a:p>
            <a:r>
              <a:rPr lang="en-US"/>
              <a:t>5. The hidden input gets multiplied by hidden- output weights and output is calculated.</a:t>
            </a:r>
          </a:p>
          <a:p>
            <a:r>
              <a:rPr lang="en-US"/>
              <a:t>6. Error between output and target is calculated and propagated back to re-adjust weights.</a:t>
            </a:r>
          </a:p>
          <a:p>
            <a:r>
              <a:rPr lang="en-US"/>
              <a:t>7. The weight  between the hidden layer and the output layer is taken as the word vector representation of the word.</a:t>
            </a:r>
          </a:p>
          <a:p>
            <a:endParaRPr lang="en-US"/>
          </a:p>
        </p:txBody>
      </p:sp>
    </p:spTree>
    <p:extLst>
      <p:ext uri="{BB962C8B-B14F-4D97-AF65-F5344CB8AC3E}">
        <p14:creationId xmlns:p14="http://schemas.microsoft.com/office/powerpoint/2010/main" val="1798515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CBoW</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7" descr="Diagram&#10;&#10;Description automatically generated">
            <a:extLst>
              <a:ext uri="{FF2B5EF4-FFF2-40B4-BE49-F238E27FC236}">
                <a16:creationId xmlns:a16="http://schemas.microsoft.com/office/drawing/2014/main" id="{49921D08-464B-46E3-BBE8-2DD6FE156738}"/>
              </a:ext>
            </a:extLst>
          </p:cNvPr>
          <p:cNvPicPr>
            <a:picLocks noChangeAspect="1"/>
          </p:cNvPicPr>
          <p:nvPr/>
        </p:nvPicPr>
        <p:blipFill>
          <a:blip r:embed="rId4"/>
          <a:stretch>
            <a:fillRect/>
          </a:stretch>
        </p:blipFill>
        <p:spPr>
          <a:xfrm>
            <a:off x="3662955" y="212085"/>
            <a:ext cx="4871048" cy="6040355"/>
          </a:xfrm>
          <a:prstGeom prst="rect">
            <a:avLst/>
          </a:prstGeom>
        </p:spPr>
      </p:pic>
    </p:spTree>
    <p:extLst>
      <p:ext uri="{BB962C8B-B14F-4D97-AF65-F5344CB8AC3E}">
        <p14:creationId xmlns:p14="http://schemas.microsoft.com/office/powerpoint/2010/main" val="68569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CBoW</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A picture containing timeline&#10;&#10;Description automatically generated">
            <a:extLst>
              <a:ext uri="{FF2B5EF4-FFF2-40B4-BE49-F238E27FC236}">
                <a16:creationId xmlns:a16="http://schemas.microsoft.com/office/drawing/2014/main" id="{DCDB3B90-2B5B-475B-AD3F-5518E483FA4D}"/>
              </a:ext>
            </a:extLst>
          </p:cNvPr>
          <p:cNvPicPr>
            <a:picLocks noChangeAspect="1"/>
          </p:cNvPicPr>
          <p:nvPr/>
        </p:nvPicPr>
        <p:blipFill>
          <a:blip r:embed="rId4"/>
          <a:stretch>
            <a:fillRect/>
          </a:stretch>
        </p:blipFill>
        <p:spPr>
          <a:xfrm>
            <a:off x="353683" y="834534"/>
            <a:ext cx="10866407" cy="1767122"/>
          </a:xfrm>
          <a:prstGeom prst="rect">
            <a:avLst/>
          </a:prstGeom>
        </p:spPr>
      </p:pic>
      <p:sp>
        <p:nvSpPr>
          <p:cNvPr id="6" name="TextBox 5">
            <a:extLst>
              <a:ext uri="{FF2B5EF4-FFF2-40B4-BE49-F238E27FC236}">
                <a16:creationId xmlns:a16="http://schemas.microsoft.com/office/drawing/2014/main" id="{4B2CC075-F51A-47A4-9C22-23232D8CF953}"/>
              </a:ext>
            </a:extLst>
          </p:cNvPr>
          <p:cNvSpPr txBox="1"/>
          <p:nvPr/>
        </p:nvSpPr>
        <p:spPr>
          <a:xfrm>
            <a:off x="497457" y="3200400"/>
            <a:ext cx="1050697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 the input layer will have 3 [1 X V] Vectors in the input as shown above and 1 [1 X V] in the output layer. Rest of the architecture is same as for a 1-context CBOW.</a:t>
            </a:r>
          </a:p>
          <a:p>
            <a:r>
              <a:rPr lang="en-US"/>
              <a:t>The steps remain the same, only the calculation of hidden activation changes. Instead of just copying the corresponding rows of the input-hidden weight matrix to the hidden layer, an average is taken over all the corresponding rows of the matrix. The average vector calculated becomes the hidden activation. So, if we have three context words for a single target word, we will have three initial hidden activations which are then averaged element-wise to obtain the final activation.</a:t>
            </a:r>
          </a:p>
          <a:p>
            <a:endParaRPr lang="en-US"/>
          </a:p>
        </p:txBody>
      </p:sp>
    </p:spTree>
    <p:extLst>
      <p:ext uri="{BB962C8B-B14F-4D97-AF65-F5344CB8AC3E}">
        <p14:creationId xmlns:p14="http://schemas.microsoft.com/office/powerpoint/2010/main" val="2465869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CBoW</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7D79535C-84F3-4C51-A931-9C015CA9F135}"/>
              </a:ext>
            </a:extLst>
          </p:cNvPr>
          <p:cNvSpPr txBox="1"/>
          <p:nvPr/>
        </p:nvSpPr>
        <p:spPr>
          <a:xfrm>
            <a:off x="842513" y="1417608"/>
            <a:ext cx="369210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Advantages</a:t>
            </a:r>
          </a:p>
          <a:p>
            <a:r>
              <a:rPr lang="en-US"/>
              <a:t>Being probabilistic is nature, it is supposed to perform superior to deterministic methods.</a:t>
            </a:r>
          </a:p>
          <a:p>
            <a:r>
              <a:rPr lang="en-US"/>
              <a:t>It is low on memory. It does not need to have huge RAM requirements like that of co-occurrence matrix where it needs to store three huge matrices.</a:t>
            </a:r>
          </a:p>
        </p:txBody>
      </p:sp>
      <p:sp>
        <p:nvSpPr>
          <p:cNvPr id="8" name="TextBox 7">
            <a:extLst>
              <a:ext uri="{FF2B5EF4-FFF2-40B4-BE49-F238E27FC236}">
                <a16:creationId xmlns:a16="http://schemas.microsoft.com/office/drawing/2014/main" id="{73732E78-35CB-4BD3-A1AF-98F6F3051FD4}"/>
              </a:ext>
            </a:extLst>
          </p:cNvPr>
          <p:cNvSpPr txBox="1"/>
          <p:nvPr/>
        </p:nvSpPr>
        <p:spPr>
          <a:xfrm>
            <a:off x="5702060" y="1417608"/>
            <a:ext cx="420969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Disadvantages</a:t>
            </a:r>
          </a:p>
          <a:p>
            <a:r>
              <a:rPr lang="en-US"/>
              <a:t>CBOW takes the average of the context of a word (as seen above in calculation of hidden activation). For example, Apple can be both a fruit and a company but CBOW takes an average of both the contexts and places it in between a cluster for fruits and companies.</a:t>
            </a:r>
          </a:p>
          <a:p>
            <a:r>
              <a:rPr lang="en-US"/>
              <a:t>Training a CBOW from scratch can take forever if not properly optimized.</a:t>
            </a:r>
          </a:p>
          <a:p>
            <a:endParaRPr lang="en-US"/>
          </a:p>
        </p:txBody>
      </p:sp>
    </p:spTree>
    <p:extLst>
      <p:ext uri="{BB962C8B-B14F-4D97-AF65-F5344CB8AC3E}">
        <p14:creationId xmlns:p14="http://schemas.microsoft.com/office/powerpoint/2010/main" val="540447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Word2Vec</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r>
              <a:rPr lang="en-US">
                <a:cs typeface="Calibri"/>
              </a:rPr>
              <a:t>SkipGram</a:t>
            </a: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258926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SkipGram</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A3F3FACF-03C1-4AC5-B1FA-14BAC1EB1F46}"/>
              </a:ext>
            </a:extLst>
          </p:cNvPr>
          <p:cNvSpPr txBox="1"/>
          <p:nvPr/>
        </p:nvSpPr>
        <p:spPr>
          <a:xfrm>
            <a:off x="957532" y="1230702"/>
            <a:ext cx="59924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Predicts the context given a word</a:t>
            </a:r>
          </a:p>
          <a:p>
            <a:r>
              <a:rPr lang="en-US"/>
              <a:t>P( context | word )</a:t>
            </a:r>
          </a:p>
        </p:txBody>
      </p:sp>
      <p:pic>
        <p:nvPicPr>
          <p:cNvPr id="6" name="Picture 8" descr="Diagram&#10;&#10;Description automatically generated">
            <a:extLst>
              <a:ext uri="{FF2B5EF4-FFF2-40B4-BE49-F238E27FC236}">
                <a16:creationId xmlns:a16="http://schemas.microsoft.com/office/drawing/2014/main" id="{A89AEF48-356D-4CF4-B273-D6774BE3D28A}"/>
              </a:ext>
            </a:extLst>
          </p:cNvPr>
          <p:cNvPicPr>
            <a:picLocks noChangeAspect="1"/>
          </p:cNvPicPr>
          <p:nvPr/>
        </p:nvPicPr>
        <p:blipFill>
          <a:blip r:embed="rId4"/>
          <a:stretch>
            <a:fillRect/>
          </a:stretch>
        </p:blipFill>
        <p:spPr>
          <a:xfrm>
            <a:off x="4724400" y="253379"/>
            <a:ext cx="4439728" cy="5934298"/>
          </a:xfrm>
          <a:prstGeom prst="rect">
            <a:avLst/>
          </a:prstGeom>
        </p:spPr>
      </p:pic>
    </p:spTree>
    <p:extLst>
      <p:ext uri="{BB962C8B-B14F-4D97-AF65-F5344CB8AC3E}">
        <p14:creationId xmlns:p14="http://schemas.microsoft.com/office/powerpoint/2010/main" val="3808554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SkipGram</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7" descr="Table&#10;&#10;Description automatically generated">
            <a:extLst>
              <a:ext uri="{FF2B5EF4-FFF2-40B4-BE49-F238E27FC236}">
                <a16:creationId xmlns:a16="http://schemas.microsoft.com/office/drawing/2014/main" id="{EB9FD233-6B22-4868-B245-F197B03690A9}"/>
              </a:ext>
            </a:extLst>
          </p:cNvPr>
          <p:cNvPicPr>
            <a:picLocks noChangeAspect="1"/>
          </p:cNvPicPr>
          <p:nvPr/>
        </p:nvPicPr>
        <p:blipFill>
          <a:blip r:embed="rId4"/>
          <a:stretch>
            <a:fillRect/>
          </a:stretch>
        </p:blipFill>
        <p:spPr>
          <a:xfrm>
            <a:off x="2395268" y="1717865"/>
            <a:ext cx="5920596" cy="4529326"/>
          </a:xfrm>
          <a:prstGeom prst="rect">
            <a:avLst/>
          </a:prstGeom>
        </p:spPr>
      </p:pic>
      <p:sp>
        <p:nvSpPr>
          <p:cNvPr id="8" name="TextBox 7">
            <a:extLst>
              <a:ext uri="{FF2B5EF4-FFF2-40B4-BE49-F238E27FC236}">
                <a16:creationId xmlns:a16="http://schemas.microsoft.com/office/drawing/2014/main" id="{EE18CA16-F863-403A-A799-84B28F84A1D5}"/>
              </a:ext>
            </a:extLst>
          </p:cNvPr>
          <p:cNvSpPr txBox="1"/>
          <p:nvPr/>
        </p:nvSpPr>
        <p:spPr>
          <a:xfrm>
            <a:off x="2510287" y="1230702"/>
            <a:ext cx="59062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Hey, this is sample corpus using only one context word.</a:t>
            </a:r>
          </a:p>
        </p:txBody>
      </p:sp>
    </p:spTree>
    <p:extLst>
      <p:ext uri="{BB962C8B-B14F-4D97-AF65-F5344CB8AC3E}">
        <p14:creationId xmlns:p14="http://schemas.microsoft.com/office/powerpoint/2010/main" val="1428559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SkipGram</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43CC835F-9FAC-4381-A464-3BE7E7E23065}"/>
              </a:ext>
            </a:extLst>
          </p:cNvPr>
          <p:cNvSpPr txBox="1"/>
          <p:nvPr/>
        </p:nvSpPr>
        <p:spPr>
          <a:xfrm>
            <a:off x="411193" y="1230702"/>
            <a:ext cx="1050697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input vector for skip-gram is going to be similar to a 1-context CBOW model. </a:t>
            </a:r>
          </a:p>
          <a:p>
            <a:r>
              <a:rPr lang="en-US"/>
              <a:t>The difference will be in the target variable. Since we have defined a context window of 1 on both the sides, there will be “two” one hot encoded target variables and “two” corresponding outputs.</a:t>
            </a:r>
          </a:p>
          <a:p>
            <a:r>
              <a:rPr lang="en-US"/>
              <a:t>Two separate errors are calculated with respect to the two target variables and the two error vectors obtained are added element-wise to obtain a final error vector which is propagated back to update the weights.</a:t>
            </a:r>
          </a:p>
          <a:p>
            <a:r>
              <a:rPr lang="en-US"/>
              <a:t>The weights between the input and the hidden layer are taken as the word vector representation after training. </a:t>
            </a:r>
          </a:p>
          <a:p>
            <a:r>
              <a:rPr lang="en-US"/>
              <a:t>The loss function is of same type as of the CBOW model.</a:t>
            </a:r>
          </a:p>
          <a:p>
            <a:endParaRPr lang="en-US"/>
          </a:p>
        </p:txBody>
      </p:sp>
    </p:spTree>
    <p:extLst>
      <p:ext uri="{BB962C8B-B14F-4D97-AF65-F5344CB8AC3E}">
        <p14:creationId xmlns:p14="http://schemas.microsoft.com/office/powerpoint/2010/main" val="403362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Feature Extraction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A dog looking at the camera&#10;&#10;Description automatically generated">
            <a:extLst>
              <a:ext uri="{FF2B5EF4-FFF2-40B4-BE49-F238E27FC236}">
                <a16:creationId xmlns:a16="http://schemas.microsoft.com/office/drawing/2014/main" id="{2A4B05A6-755A-4B4E-BDC6-7FE4FC7FE377}"/>
              </a:ext>
            </a:extLst>
          </p:cNvPr>
          <p:cNvPicPr>
            <a:picLocks noChangeAspect="1"/>
          </p:cNvPicPr>
          <p:nvPr/>
        </p:nvPicPr>
        <p:blipFill>
          <a:blip r:embed="rId4"/>
          <a:stretch>
            <a:fillRect/>
          </a:stretch>
        </p:blipFill>
        <p:spPr>
          <a:xfrm>
            <a:off x="2166883" y="1332812"/>
            <a:ext cx="7394027" cy="3176376"/>
          </a:xfrm>
          <a:prstGeom prst="rect">
            <a:avLst/>
          </a:prstGeom>
          <a:ln>
            <a:noFill/>
          </a:ln>
          <a:effectLst>
            <a:outerShdw blurRad="190500" algn="tl" rotWithShape="0">
              <a:srgbClr val="000000">
                <a:alpha val="70000"/>
              </a:srgbClr>
            </a:outerShdw>
          </a:effectLst>
        </p:spPr>
      </p:pic>
      <p:pic>
        <p:nvPicPr>
          <p:cNvPr id="4" name="Picture 5" descr="Chart, line chart&#10;&#10;Description automatically generated">
            <a:extLst>
              <a:ext uri="{FF2B5EF4-FFF2-40B4-BE49-F238E27FC236}">
                <a16:creationId xmlns:a16="http://schemas.microsoft.com/office/drawing/2014/main" id="{B74E8465-E115-4E2D-80E4-17A642C45E82}"/>
              </a:ext>
            </a:extLst>
          </p:cNvPr>
          <p:cNvPicPr>
            <a:picLocks noChangeAspect="1"/>
          </p:cNvPicPr>
          <p:nvPr/>
        </p:nvPicPr>
        <p:blipFill>
          <a:blip r:embed="rId5"/>
          <a:stretch>
            <a:fillRect/>
          </a:stretch>
        </p:blipFill>
        <p:spPr>
          <a:xfrm>
            <a:off x="590331" y="4659519"/>
            <a:ext cx="5116785" cy="1594204"/>
          </a:xfrm>
          <a:prstGeom prst="rect">
            <a:avLst/>
          </a:prstGeom>
          <a:ln>
            <a:noFill/>
          </a:ln>
          <a:effectLst>
            <a:outerShdw blurRad="190500" algn="tl" rotWithShape="0">
              <a:srgbClr val="000000">
                <a:alpha val="70000"/>
              </a:srgbClr>
            </a:outerShdw>
          </a:effectLst>
        </p:spPr>
      </p:pic>
      <p:pic>
        <p:nvPicPr>
          <p:cNvPr id="6" name="Picture 8" descr="Text&#10;&#10;Description automatically generated">
            <a:extLst>
              <a:ext uri="{FF2B5EF4-FFF2-40B4-BE49-F238E27FC236}">
                <a16:creationId xmlns:a16="http://schemas.microsoft.com/office/drawing/2014/main" id="{6D84E44D-5C63-43FB-915C-8A3D1B041845}"/>
              </a:ext>
            </a:extLst>
          </p:cNvPr>
          <p:cNvPicPr>
            <a:picLocks noChangeAspect="1"/>
          </p:cNvPicPr>
          <p:nvPr/>
        </p:nvPicPr>
        <p:blipFill>
          <a:blip r:embed="rId6"/>
          <a:stretch>
            <a:fillRect/>
          </a:stretch>
        </p:blipFill>
        <p:spPr>
          <a:xfrm>
            <a:off x="5863021" y="4665423"/>
            <a:ext cx="6036440" cy="15911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23467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SkipGram</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5" descr="Application, table, Excel&#10;&#10;Description automatically generated">
            <a:extLst>
              <a:ext uri="{FF2B5EF4-FFF2-40B4-BE49-F238E27FC236}">
                <a16:creationId xmlns:a16="http://schemas.microsoft.com/office/drawing/2014/main" id="{80945720-963A-4C15-BA89-6075ED1B9921}"/>
              </a:ext>
            </a:extLst>
          </p:cNvPr>
          <p:cNvPicPr>
            <a:picLocks noChangeAspect="1"/>
          </p:cNvPicPr>
          <p:nvPr/>
        </p:nvPicPr>
        <p:blipFill>
          <a:blip r:embed="rId4"/>
          <a:stretch>
            <a:fillRect/>
          </a:stretch>
        </p:blipFill>
        <p:spPr>
          <a:xfrm>
            <a:off x="152400" y="1218956"/>
            <a:ext cx="11096445" cy="2522278"/>
          </a:xfrm>
          <a:prstGeom prst="rect">
            <a:avLst/>
          </a:prstGeom>
        </p:spPr>
      </p:pic>
      <p:sp>
        <p:nvSpPr>
          <p:cNvPr id="6" name="TextBox 5">
            <a:extLst>
              <a:ext uri="{FF2B5EF4-FFF2-40B4-BE49-F238E27FC236}">
                <a16:creationId xmlns:a16="http://schemas.microsoft.com/office/drawing/2014/main" id="{7695772E-7829-4FA7-9984-DD343D6AED51}"/>
              </a:ext>
            </a:extLst>
          </p:cNvPr>
          <p:cNvSpPr txBox="1"/>
          <p:nvPr/>
        </p:nvSpPr>
        <p:spPr>
          <a:xfrm>
            <a:off x="1532627" y="4091796"/>
            <a:ext cx="54748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Input layer  size – [1 X V]</a:t>
            </a:r>
          </a:p>
          <a:p>
            <a:r>
              <a:rPr lang="en-US"/>
              <a:t>Input hidden weight matrix size – [V X N]</a:t>
            </a:r>
          </a:p>
          <a:p>
            <a:r>
              <a:rPr lang="en-US"/>
              <a:t>Number of neurons in hidden layer – N</a:t>
            </a:r>
          </a:p>
          <a:p>
            <a:r>
              <a:rPr lang="en-US"/>
              <a:t>Hidden-Output weight matrix size – [N X V]</a:t>
            </a:r>
          </a:p>
          <a:p>
            <a:r>
              <a:rPr lang="en-US"/>
              <a:t>Output layer size – C [1 X V]</a:t>
            </a:r>
          </a:p>
          <a:p>
            <a:r>
              <a:rPr lang="en-US"/>
              <a:t>C - Context words = 2</a:t>
            </a:r>
          </a:p>
        </p:txBody>
      </p:sp>
    </p:spTree>
    <p:extLst>
      <p:ext uri="{BB962C8B-B14F-4D97-AF65-F5344CB8AC3E}">
        <p14:creationId xmlns:p14="http://schemas.microsoft.com/office/powerpoint/2010/main" val="3559476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SkipGram</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36CF3658-365B-49C7-858F-A04B7107863A}"/>
              </a:ext>
            </a:extLst>
          </p:cNvPr>
          <p:cNvSpPr txBox="1"/>
          <p:nvPr/>
        </p:nvSpPr>
        <p:spPr>
          <a:xfrm>
            <a:off x="641230" y="1230702"/>
            <a:ext cx="973059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The row in red is the hidden activation corresponding to the input one-hot encoded vector. It is basically corresponding row of input-hidden matrix copied.</a:t>
            </a:r>
          </a:p>
          <a:p>
            <a:r>
              <a:rPr lang="en-US"/>
              <a:t>2. The yellow matrix is the weight between the hidden layer and the output layer.</a:t>
            </a:r>
          </a:p>
          <a:p>
            <a:r>
              <a:rPr lang="en-US"/>
              <a:t>3. The blue matrix is obtained by the matrix multiplication of hidden activation and the hidden output weights. There will be two rows calculated for two target(context) words.</a:t>
            </a:r>
          </a:p>
          <a:p>
            <a:r>
              <a:rPr lang="en-US"/>
              <a:t>4. Each row of the blue matrix is converted into its softmax probabilities individually as shown in the green box.</a:t>
            </a:r>
          </a:p>
          <a:p>
            <a:r>
              <a:rPr lang="en-US"/>
              <a:t>5. The grey matrix contains the one hot encoded vectors of the two context words(target).</a:t>
            </a:r>
          </a:p>
          <a:p>
            <a:r>
              <a:rPr lang="en-US"/>
              <a:t>6. Error is calculated by substracting the first row of the grey matrix(target) from the first row of the green matrix(output) element-wise. This is repeated for the next row. Therefore, for n target context words, we will have n error vectors.</a:t>
            </a:r>
          </a:p>
          <a:p>
            <a:r>
              <a:rPr lang="en-US"/>
              <a:t>7. Element-wise sum is taken over all the error vectors to obtain a final error vector.</a:t>
            </a:r>
          </a:p>
          <a:p>
            <a:r>
              <a:rPr lang="en-US"/>
              <a:t>8. This error vector is propagated back to update the weights.</a:t>
            </a:r>
          </a:p>
          <a:p>
            <a:endParaRPr lang="en-US"/>
          </a:p>
        </p:txBody>
      </p:sp>
    </p:spTree>
    <p:extLst>
      <p:ext uri="{BB962C8B-B14F-4D97-AF65-F5344CB8AC3E}">
        <p14:creationId xmlns:p14="http://schemas.microsoft.com/office/powerpoint/2010/main" val="3989809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SkipGram</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2709F27F-AD3C-4A17-AD89-52BCC7F554D7}"/>
              </a:ext>
            </a:extLst>
          </p:cNvPr>
          <p:cNvSpPr txBox="1"/>
          <p:nvPr/>
        </p:nvSpPr>
        <p:spPr>
          <a:xfrm>
            <a:off x="957533" y="1719532"/>
            <a:ext cx="840787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Advantages   </a:t>
            </a:r>
          </a:p>
          <a:p>
            <a:endParaRPr lang="en-US" dirty="0"/>
          </a:p>
          <a:p>
            <a:r>
              <a:rPr lang="en-US"/>
              <a:t>  Skip-gram model can capture two semantics for a single word. i.e it will have two vector representations of Apple. One for the company and other for the fruit.</a:t>
            </a:r>
          </a:p>
          <a:p>
            <a:endParaRPr lang="en-US"/>
          </a:p>
          <a:p>
            <a:endParaRPr lang="en-US"/>
          </a:p>
          <a:p>
            <a:r>
              <a:rPr lang="en-US" dirty="0"/>
              <a:t>http://bit.ly/wevi-online</a:t>
            </a:r>
            <a:endParaRPr lang="en-US" dirty="0">
              <a:cs typeface="Calibri"/>
            </a:endParaRPr>
          </a:p>
        </p:txBody>
      </p:sp>
    </p:spTree>
    <p:extLst>
      <p:ext uri="{BB962C8B-B14F-4D97-AF65-F5344CB8AC3E}">
        <p14:creationId xmlns:p14="http://schemas.microsoft.com/office/powerpoint/2010/main" val="11488982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Word2Vec Steps Summary</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A picture containing text&#10;&#10;Description automatically generated">
            <a:extLst>
              <a:ext uri="{FF2B5EF4-FFF2-40B4-BE49-F238E27FC236}">
                <a16:creationId xmlns:a16="http://schemas.microsoft.com/office/drawing/2014/main" id="{4538E766-215D-434F-A129-8BF7AA569F91}"/>
              </a:ext>
            </a:extLst>
          </p:cNvPr>
          <p:cNvPicPr>
            <a:picLocks noChangeAspect="1"/>
          </p:cNvPicPr>
          <p:nvPr/>
        </p:nvPicPr>
        <p:blipFill>
          <a:blip r:embed="rId4"/>
          <a:stretch>
            <a:fillRect/>
          </a:stretch>
        </p:blipFill>
        <p:spPr>
          <a:xfrm>
            <a:off x="828136" y="1740256"/>
            <a:ext cx="9629954" cy="3708168"/>
          </a:xfrm>
          <a:prstGeom prst="rect">
            <a:avLst/>
          </a:prstGeom>
        </p:spPr>
      </p:pic>
    </p:spTree>
    <p:extLst>
      <p:ext uri="{BB962C8B-B14F-4D97-AF65-F5344CB8AC3E}">
        <p14:creationId xmlns:p14="http://schemas.microsoft.com/office/powerpoint/2010/main" val="2451283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endParaRPr lang="en-US" sz="4800" dirty="0">
              <a:latin typeface="roboto"/>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5" descr="Graphical user interface&#10;&#10;Description automatically generated">
            <a:extLst>
              <a:ext uri="{FF2B5EF4-FFF2-40B4-BE49-F238E27FC236}">
                <a16:creationId xmlns:a16="http://schemas.microsoft.com/office/drawing/2014/main" id="{97B42EEC-8D11-45B5-9488-094124B66A3A}"/>
              </a:ext>
            </a:extLst>
          </p:cNvPr>
          <p:cNvPicPr>
            <a:picLocks noChangeAspect="1"/>
          </p:cNvPicPr>
          <p:nvPr/>
        </p:nvPicPr>
        <p:blipFill>
          <a:blip r:embed="rId4"/>
          <a:stretch>
            <a:fillRect/>
          </a:stretch>
        </p:blipFill>
        <p:spPr>
          <a:xfrm>
            <a:off x="1360099" y="1041612"/>
            <a:ext cx="8177841" cy="5105455"/>
          </a:xfrm>
          <a:prstGeom prst="rect">
            <a:avLst/>
          </a:prstGeom>
        </p:spPr>
      </p:pic>
    </p:spTree>
    <p:extLst>
      <p:ext uri="{BB962C8B-B14F-4D97-AF65-F5344CB8AC3E}">
        <p14:creationId xmlns:p14="http://schemas.microsoft.com/office/powerpoint/2010/main" val="21492687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endParaRPr lang="en-US" sz="4800" dirty="0">
              <a:latin typeface="roboto"/>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Diagram&#10;&#10;Description automatically generated">
            <a:extLst>
              <a:ext uri="{FF2B5EF4-FFF2-40B4-BE49-F238E27FC236}">
                <a16:creationId xmlns:a16="http://schemas.microsoft.com/office/drawing/2014/main" id="{5EEA1B5D-2CB6-439F-9B95-75681AEE607C}"/>
              </a:ext>
            </a:extLst>
          </p:cNvPr>
          <p:cNvPicPr>
            <a:picLocks noChangeAspect="1"/>
          </p:cNvPicPr>
          <p:nvPr/>
        </p:nvPicPr>
        <p:blipFill>
          <a:blip r:embed="rId4"/>
          <a:stretch>
            <a:fillRect/>
          </a:stretch>
        </p:blipFill>
        <p:spPr>
          <a:xfrm>
            <a:off x="1532627" y="1153608"/>
            <a:ext cx="8149086" cy="5169011"/>
          </a:xfrm>
          <a:prstGeom prst="rect">
            <a:avLst/>
          </a:prstGeom>
        </p:spPr>
      </p:pic>
    </p:spTree>
    <p:extLst>
      <p:ext uri="{BB962C8B-B14F-4D97-AF65-F5344CB8AC3E}">
        <p14:creationId xmlns:p14="http://schemas.microsoft.com/office/powerpoint/2010/main" val="1035846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endParaRPr lang="en-US" sz="4800" dirty="0">
              <a:latin typeface="roboto"/>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5" descr="Chart, bar chart&#10;&#10;Description automatically generated">
            <a:extLst>
              <a:ext uri="{FF2B5EF4-FFF2-40B4-BE49-F238E27FC236}">
                <a16:creationId xmlns:a16="http://schemas.microsoft.com/office/drawing/2014/main" id="{415B7EA7-3A5A-4BE0-A76B-67CA047902D2}"/>
              </a:ext>
            </a:extLst>
          </p:cNvPr>
          <p:cNvPicPr>
            <a:picLocks noChangeAspect="1"/>
          </p:cNvPicPr>
          <p:nvPr/>
        </p:nvPicPr>
        <p:blipFill>
          <a:blip r:embed="rId4"/>
          <a:stretch>
            <a:fillRect/>
          </a:stretch>
        </p:blipFill>
        <p:spPr>
          <a:xfrm>
            <a:off x="3042250" y="1823405"/>
            <a:ext cx="5244859" cy="4476399"/>
          </a:xfrm>
          <a:prstGeom prst="rect">
            <a:avLst/>
          </a:prstGeom>
        </p:spPr>
      </p:pic>
    </p:spTree>
    <p:extLst>
      <p:ext uri="{BB962C8B-B14F-4D97-AF65-F5344CB8AC3E}">
        <p14:creationId xmlns:p14="http://schemas.microsoft.com/office/powerpoint/2010/main" val="29075438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endParaRPr lang="en-US" sz="4800" dirty="0">
              <a:latin typeface="roboto"/>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A close up of a clock&#10;&#10;Description automatically generated">
            <a:extLst>
              <a:ext uri="{FF2B5EF4-FFF2-40B4-BE49-F238E27FC236}">
                <a16:creationId xmlns:a16="http://schemas.microsoft.com/office/drawing/2014/main" id="{2035B0D5-39DA-40EB-8741-82C59A482DD3}"/>
              </a:ext>
            </a:extLst>
          </p:cNvPr>
          <p:cNvPicPr>
            <a:picLocks noChangeAspect="1"/>
          </p:cNvPicPr>
          <p:nvPr/>
        </p:nvPicPr>
        <p:blipFill>
          <a:blip r:embed="rId4"/>
          <a:stretch>
            <a:fillRect/>
          </a:stretch>
        </p:blipFill>
        <p:spPr>
          <a:xfrm>
            <a:off x="1259457" y="1709020"/>
            <a:ext cx="8048445" cy="2002224"/>
          </a:xfrm>
          <a:prstGeom prst="rect">
            <a:avLst/>
          </a:prstGeom>
        </p:spPr>
      </p:pic>
      <p:pic>
        <p:nvPicPr>
          <p:cNvPr id="6" name="Picture 7" descr="Graphical user interface, application&#10;&#10;Description automatically generated">
            <a:extLst>
              <a:ext uri="{FF2B5EF4-FFF2-40B4-BE49-F238E27FC236}">
                <a16:creationId xmlns:a16="http://schemas.microsoft.com/office/drawing/2014/main" id="{D1F89876-2A88-45DE-A8C5-31EEAFF8E229}"/>
              </a:ext>
            </a:extLst>
          </p:cNvPr>
          <p:cNvPicPr>
            <a:picLocks noChangeAspect="1"/>
          </p:cNvPicPr>
          <p:nvPr/>
        </p:nvPicPr>
        <p:blipFill>
          <a:blip r:embed="rId5"/>
          <a:stretch>
            <a:fillRect/>
          </a:stretch>
        </p:blipFill>
        <p:spPr>
          <a:xfrm>
            <a:off x="943155" y="3794925"/>
            <a:ext cx="8867954" cy="2287395"/>
          </a:xfrm>
          <a:prstGeom prst="rect">
            <a:avLst/>
          </a:prstGeom>
        </p:spPr>
      </p:pic>
    </p:spTree>
    <p:extLst>
      <p:ext uri="{BB962C8B-B14F-4D97-AF65-F5344CB8AC3E}">
        <p14:creationId xmlns:p14="http://schemas.microsoft.com/office/powerpoint/2010/main" val="2037416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Word2Vec Relationships</a:t>
            </a:r>
            <a:endParaRPr lang="en-US" sz="4800" dirty="0">
              <a:latin typeface="roboto"/>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7" descr="Chart&#10;&#10;Description automatically generated">
            <a:extLst>
              <a:ext uri="{FF2B5EF4-FFF2-40B4-BE49-F238E27FC236}">
                <a16:creationId xmlns:a16="http://schemas.microsoft.com/office/drawing/2014/main" id="{CDD7B94C-158C-4D70-899E-7DB0B89082E7}"/>
              </a:ext>
            </a:extLst>
          </p:cNvPr>
          <p:cNvPicPr>
            <a:picLocks noChangeAspect="1"/>
          </p:cNvPicPr>
          <p:nvPr/>
        </p:nvPicPr>
        <p:blipFill>
          <a:blip r:embed="rId4"/>
          <a:stretch>
            <a:fillRect/>
          </a:stretch>
        </p:blipFill>
        <p:spPr>
          <a:xfrm>
            <a:off x="382438" y="1719903"/>
            <a:ext cx="10550105" cy="4395854"/>
          </a:xfrm>
          <a:prstGeom prst="rect">
            <a:avLst/>
          </a:prstGeom>
        </p:spPr>
      </p:pic>
    </p:spTree>
    <p:extLst>
      <p:ext uri="{BB962C8B-B14F-4D97-AF65-F5344CB8AC3E}">
        <p14:creationId xmlns:p14="http://schemas.microsoft.com/office/powerpoint/2010/main" val="3855796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38200" y="-90323"/>
            <a:ext cx="10515600" cy="1325563"/>
          </a:xfrm>
        </p:spPr>
        <p:txBody>
          <a:bodyPr>
            <a:normAutofit/>
          </a:bodyPr>
          <a:lstStyle/>
          <a:p>
            <a:r>
              <a:rPr lang="en-US" sz="4800">
                <a:latin typeface="roboto"/>
                <a:cs typeface="Calibri Light"/>
              </a:rPr>
              <a:t>Usecases of Word Embeddings</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A picture containing text&#10;&#10;Description automatically generated">
            <a:extLst>
              <a:ext uri="{FF2B5EF4-FFF2-40B4-BE49-F238E27FC236}">
                <a16:creationId xmlns:a16="http://schemas.microsoft.com/office/drawing/2014/main" id="{F92384D0-6790-4157-AD20-34931D934620}"/>
              </a:ext>
            </a:extLst>
          </p:cNvPr>
          <p:cNvPicPr>
            <a:picLocks noChangeAspect="1"/>
          </p:cNvPicPr>
          <p:nvPr/>
        </p:nvPicPr>
        <p:blipFill>
          <a:blip r:embed="rId4"/>
          <a:stretch>
            <a:fillRect/>
          </a:stretch>
        </p:blipFill>
        <p:spPr>
          <a:xfrm>
            <a:off x="526213" y="1312531"/>
            <a:ext cx="10205047" cy="4664257"/>
          </a:xfrm>
          <a:prstGeom prst="rect">
            <a:avLst/>
          </a:prstGeom>
        </p:spPr>
      </p:pic>
    </p:spTree>
    <p:extLst>
      <p:ext uri="{BB962C8B-B14F-4D97-AF65-F5344CB8AC3E}">
        <p14:creationId xmlns:p14="http://schemas.microsoft.com/office/powerpoint/2010/main" val="391039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Feature Extraction</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C0CD727E-DC2D-457F-BB02-98703F8978C4}"/>
              </a:ext>
            </a:extLst>
          </p:cNvPr>
          <p:cNvPicPr>
            <a:picLocks noChangeAspect="1"/>
          </p:cNvPicPr>
          <p:nvPr/>
        </p:nvPicPr>
        <p:blipFill>
          <a:blip r:embed="rId4"/>
          <a:stretch>
            <a:fillRect/>
          </a:stretch>
        </p:blipFill>
        <p:spPr>
          <a:xfrm>
            <a:off x="546539" y="1904909"/>
            <a:ext cx="11098923" cy="38714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490909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176841" y="-90323"/>
            <a:ext cx="7697638" cy="1325563"/>
          </a:xfrm>
        </p:spPr>
        <p:txBody>
          <a:bodyPr>
            <a:normAutofit/>
          </a:bodyPr>
          <a:lstStyle/>
          <a:p>
            <a:r>
              <a:rPr lang="en-US" sz="4800">
                <a:latin typeface="roboto"/>
                <a:cs typeface="Calibri Light"/>
              </a:rPr>
              <a:t>Visualization</a:t>
            </a:r>
            <a:endParaRPr lang="en-US" sz="4800" dirty="0">
              <a:latin typeface="roboto"/>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5" descr="Chart, scatter chart&#10;&#10;Description automatically generated">
            <a:extLst>
              <a:ext uri="{FF2B5EF4-FFF2-40B4-BE49-F238E27FC236}">
                <a16:creationId xmlns:a16="http://schemas.microsoft.com/office/drawing/2014/main" id="{055977E9-E765-4EF8-B18D-2EE389FE7CEE}"/>
              </a:ext>
            </a:extLst>
          </p:cNvPr>
          <p:cNvPicPr>
            <a:picLocks noChangeAspect="1"/>
          </p:cNvPicPr>
          <p:nvPr/>
        </p:nvPicPr>
        <p:blipFill>
          <a:blip r:embed="rId4"/>
          <a:stretch>
            <a:fillRect/>
          </a:stretch>
        </p:blipFill>
        <p:spPr>
          <a:xfrm>
            <a:off x="3559835" y="142420"/>
            <a:ext cx="6495689" cy="6299989"/>
          </a:xfrm>
          <a:prstGeom prst="rect">
            <a:avLst/>
          </a:prstGeom>
        </p:spPr>
      </p:pic>
    </p:spTree>
    <p:extLst>
      <p:ext uri="{BB962C8B-B14F-4D97-AF65-F5344CB8AC3E}">
        <p14:creationId xmlns:p14="http://schemas.microsoft.com/office/powerpoint/2010/main" val="11222643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GloVe</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90774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95709" y="283488"/>
            <a:ext cx="7697638" cy="1325563"/>
          </a:xfrm>
        </p:spPr>
        <p:txBody>
          <a:bodyPr>
            <a:normAutofit/>
          </a:bodyPr>
          <a:lstStyle/>
          <a:p>
            <a:r>
              <a:rPr lang="en-US" sz="4800">
                <a:latin typeface="roboto"/>
                <a:cs typeface="Calibri Light"/>
              </a:rPr>
              <a:t>Glove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D6BBA0E9-A352-4FA7-91E7-A6DABAA180A7}"/>
              </a:ext>
            </a:extLst>
          </p:cNvPr>
          <p:cNvSpPr txBox="1"/>
          <p:nvPr/>
        </p:nvSpPr>
        <p:spPr>
          <a:xfrm rot="-10800000" flipV="1">
            <a:off x="986287" y="1730656"/>
            <a:ext cx="91555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Idea: Ratios between probabilities of words appearing next to each other carry more information that individual probabilities</a:t>
            </a:r>
          </a:p>
        </p:txBody>
      </p:sp>
      <p:pic>
        <p:nvPicPr>
          <p:cNvPr id="6" name="Picture 7" descr="Text&#10;&#10;Description automatically generated">
            <a:extLst>
              <a:ext uri="{FF2B5EF4-FFF2-40B4-BE49-F238E27FC236}">
                <a16:creationId xmlns:a16="http://schemas.microsoft.com/office/drawing/2014/main" id="{14C50A95-CEA3-4E62-9FBF-606074B58A4C}"/>
              </a:ext>
            </a:extLst>
          </p:cNvPr>
          <p:cNvPicPr>
            <a:picLocks noChangeAspect="1"/>
          </p:cNvPicPr>
          <p:nvPr/>
        </p:nvPicPr>
        <p:blipFill>
          <a:blip r:embed="rId4"/>
          <a:stretch>
            <a:fillRect/>
          </a:stretch>
        </p:blipFill>
        <p:spPr>
          <a:xfrm>
            <a:off x="483080" y="3055915"/>
            <a:ext cx="10420708" cy="1493794"/>
          </a:xfrm>
          <a:prstGeom prst="rect">
            <a:avLst/>
          </a:prstGeom>
        </p:spPr>
      </p:pic>
    </p:spTree>
    <p:extLst>
      <p:ext uri="{BB962C8B-B14F-4D97-AF65-F5344CB8AC3E}">
        <p14:creationId xmlns:p14="http://schemas.microsoft.com/office/powerpoint/2010/main" val="3910543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95709" y="283488"/>
            <a:ext cx="7697638" cy="1325563"/>
          </a:xfrm>
        </p:spPr>
        <p:txBody>
          <a:bodyPr>
            <a:normAutofit/>
          </a:bodyPr>
          <a:lstStyle/>
          <a:p>
            <a:r>
              <a:rPr lang="en-US" sz="4800">
                <a:latin typeface="roboto"/>
                <a:cs typeface="Calibri Light"/>
              </a:rPr>
              <a:t>Glove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7" descr="Diagram&#10;&#10;Description automatically generated">
            <a:extLst>
              <a:ext uri="{FF2B5EF4-FFF2-40B4-BE49-F238E27FC236}">
                <a16:creationId xmlns:a16="http://schemas.microsoft.com/office/drawing/2014/main" id="{2C47CDE2-B178-43CE-A176-EBAC87D290A6}"/>
              </a:ext>
            </a:extLst>
          </p:cNvPr>
          <p:cNvPicPr>
            <a:picLocks noChangeAspect="1"/>
          </p:cNvPicPr>
          <p:nvPr/>
        </p:nvPicPr>
        <p:blipFill>
          <a:blip r:embed="rId4"/>
          <a:stretch>
            <a:fillRect/>
          </a:stretch>
        </p:blipFill>
        <p:spPr>
          <a:xfrm>
            <a:off x="1690778" y="1335097"/>
            <a:ext cx="7746520" cy="4849166"/>
          </a:xfrm>
          <a:prstGeom prst="rect">
            <a:avLst/>
          </a:prstGeom>
        </p:spPr>
      </p:pic>
    </p:spTree>
    <p:extLst>
      <p:ext uri="{BB962C8B-B14F-4D97-AF65-F5344CB8AC3E}">
        <p14:creationId xmlns:p14="http://schemas.microsoft.com/office/powerpoint/2010/main" val="11269930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95709" y="283488"/>
            <a:ext cx="7697638" cy="1325563"/>
          </a:xfrm>
        </p:spPr>
        <p:txBody>
          <a:bodyPr>
            <a:normAutofit/>
          </a:bodyPr>
          <a:lstStyle/>
          <a:p>
            <a:r>
              <a:rPr lang="en-US" sz="4800">
                <a:latin typeface="roboto"/>
                <a:cs typeface="Calibri Light"/>
              </a:rPr>
              <a:t>Glove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Text, table, letter&#10;&#10;Description automatically generated">
            <a:extLst>
              <a:ext uri="{FF2B5EF4-FFF2-40B4-BE49-F238E27FC236}">
                <a16:creationId xmlns:a16="http://schemas.microsoft.com/office/drawing/2014/main" id="{A5241975-B7B9-4E11-9E48-B34E18722F0A}"/>
              </a:ext>
            </a:extLst>
          </p:cNvPr>
          <p:cNvPicPr>
            <a:picLocks noChangeAspect="1"/>
          </p:cNvPicPr>
          <p:nvPr/>
        </p:nvPicPr>
        <p:blipFill>
          <a:blip r:embed="rId4"/>
          <a:stretch>
            <a:fillRect/>
          </a:stretch>
        </p:blipFill>
        <p:spPr>
          <a:xfrm>
            <a:off x="569343" y="2231741"/>
            <a:ext cx="10090030" cy="2394519"/>
          </a:xfrm>
          <a:prstGeom prst="rect">
            <a:avLst/>
          </a:prstGeom>
        </p:spPr>
      </p:pic>
    </p:spTree>
    <p:extLst>
      <p:ext uri="{BB962C8B-B14F-4D97-AF65-F5344CB8AC3E}">
        <p14:creationId xmlns:p14="http://schemas.microsoft.com/office/powerpoint/2010/main" val="1904278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95709" y="283488"/>
            <a:ext cx="7697638" cy="1325563"/>
          </a:xfrm>
        </p:spPr>
        <p:txBody>
          <a:bodyPr>
            <a:normAutofit/>
          </a:bodyPr>
          <a:lstStyle/>
          <a:p>
            <a:r>
              <a:rPr lang="en-US" sz="4800">
                <a:latin typeface="roboto"/>
                <a:cs typeface="Calibri Light"/>
              </a:rPr>
              <a:t>Glove</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5" descr="A picture containing chart&#10;&#10;Description automatically generated">
            <a:extLst>
              <a:ext uri="{FF2B5EF4-FFF2-40B4-BE49-F238E27FC236}">
                <a16:creationId xmlns:a16="http://schemas.microsoft.com/office/drawing/2014/main" id="{FD9711CF-59DB-4E4A-8494-E4DC32EFCCFF}"/>
              </a:ext>
            </a:extLst>
          </p:cNvPr>
          <p:cNvPicPr>
            <a:picLocks noChangeAspect="1"/>
          </p:cNvPicPr>
          <p:nvPr/>
        </p:nvPicPr>
        <p:blipFill>
          <a:blip r:embed="rId4"/>
          <a:stretch>
            <a:fillRect/>
          </a:stretch>
        </p:blipFill>
        <p:spPr>
          <a:xfrm>
            <a:off x="2682816" y="1265274"/>
            <a:ext cx="6078746" cy="4945679"/>
          </a:xfrm>
          <a:prstGeom prst="rect">
            <a:avLst/>
          </a:prstGeom>
        </p:spPr>
      </p:pic>
    </p:spTree>
    <p:extLst>
      <p:ext uri="{BB962C8B-B14F-4D97-AF65-F5344CB8AC3E}">
        <p14:creationId xmlns:p14="http://schemas.microsoft.com/office/powerpoint/2010/main" val="294941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95709" y="283488"/>
            <a:ext cx="7697638" cy="1325563"/>
          </a:xfrm>
        </p:spPr>
        <p:txBody>
          <a:bodyPr>
            <a:normAutofit/>
          </a:bodyPr>
          <a:lstStyle/>
          <a:p>
            <a:r>
              <a:rPr lang="en-US" sz="4800">
                <a:latin typeface="roboto"/>
                <a:cs typeface="Calibri Light"/>
              </a:rPr>
              <a:t>Glove Vs Word2Vec</a:t>
            </a:r>
            <a:endParaRPr lang="en-US"/>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Diagram&#10;&#10;Description automatically generated">
            <a:extLst>
              <a:ext uri="{FF2B5EF4-FFF2-40B4-BE49-F238E27FC236}">
                <a16:creationId xmlns:a16="http://schemas.microsoft.com/office/drawing/2014/main" id="{B1E93044-6C36-44FC-9A79-DDCA9BB1A5BD}"/>
              </a:ext>
            </a:extLst>
          </p:cNvPr>
          <p:cNvPicPr>
            <a:picLocks noChangeAspect="1"/>
          </p:cNvPicPr>
          <p:nvPr/>
        </p:nvPicPr>
        <p:blipFill>
          <a:blip r:embed="rId4"/>
          <a:stretch>
            <a:fillRect/>
          </a:stretch>
        </p:blipFill>
        <p:spPr>
          <a:xfrm>
            <a:off x="641231" y="1133365"/>
            <a:ext cx="10248180" cy="4907572"/>
          </a:xfrm>
          <a:prstGeom prst="rect">
            <a:avLst/>
          </a:prstGeom>
        </p:spPr>
      </p:pic>
    </p:spTree>
    <p:extLst>
      <p:ext uri="{BB962C8B-B14F-4D97-AF65-F5344CB8AC3E}">
        <p14:creationId xmlns:p14="http://schemas.microsoft.com/office/powerpoint/2010/main" val="3021573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p:txBody>
          <a:bodyPr>
            <a:normAutofit/>
          </a:bodyPr>
          <a:lstStyle/>
          <a:p>
            <a:r>
              <a:rPr lang="en-US" sz="4800">
                <a:latin typeface="roboto"/>
                <a:cs typeface="Calibri Light"/>
              </a:rPr>
              <a:t>Further Reading</a:t>
            </a: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884669" y="1612442"/>
            <a:ext cx="10484281" cy="4075567"/>
          </a:xfrm>
        </p:spPr>
        <p:txBody>
          <a:bodyPr vert="horz" lIns="91440" tIns="45720" rIns="91440" bIns="45720" rtlCol="0" anchor="t">
            <a:normAutofit/>
          </a:bodyPr>
          <a:lstStyle/>
          <a:p>
            <a:pPr marL="0" indent="0">
              <a:buNone/>
            </a:pPr>
            <a:endParaRPr lang="en-US" sz="3200">
              <a:latin typeface="Calibri"/>
              <a:ea typeface="+mj-ea"/>
              <a:cs typeface="Calibri"/>
            </a:endParaRPr>
          </a:p>
          <a:p>
            <a:pPr marL="0" indent="0">
              <a:buNone/>
            </a:pPr>
            <a:endParaRPr lang="en-US" sz="3200">
              <a:latin typeface="Calibri"/>
              <a:ea typeface="+mj-ea"/>
              <a:cs typeface="Calibri"/>
            </a:endParaRPr>
          </a:p>
          <a:p>
            <a:pPr marL="0" indent="0">
              <a:buNone/>
            </a:pPr>
            <a:endParaRPr lang="en-US" sz="3200">
              <a:latin typeface="roboto"/>
              <a:ea typeface="+mj-ea"/>
              <a:cs typeface="Calibri Light"/>
            </a:endParaRPr>
          </a:p>
          <a:p>
            <a:pPr marL="0" indent="0">
              <a:buNone/>
            </a:pPr>
            <a:endParaRPr lang="en-US" sz="320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7942F2A7-D0E8-40B1-9E4B-4398CD888FED}"/>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A1FB9DE-81D8-483F-A4B9-93130A5AFB29}"/>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E1029367-22FC-4906-B16C-3A170940C790}"/>
              </a:ext>
            </a:extLst>
          </p:cNvPr>
          <p:cNvSpPr txBox="1"/>
          <p:nvPr/>
        </p:nvSpPr>
        <p:spPr>
          <a:xfrm>
            <a:off x="886590" y="1509539"/>
            <a:ext cx="104688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roboto"/>
                <a:cs typeface="Segoe UI"/>
              </a:rPr>
              <a:t>Practical Natural Language Processing ​</a:t>
            </a:r>
          </a:p>
          <a:p>
            <a:r>
              <a:rPr lang="en-US" i="1">
                <a:latin typeface="roboto"/>
                <a:cs typeface="Segoe UI"/>
              </a:rPr>
              <a:t>Soumya Vajjala, Anuj Gupta, Harshit Surana, Bodhisattwa Majumder</a:t>
            </a:r>
            <a:r>
              <a:rPr lang="en-US">
                <a:latin typeface="roboto"/>
                <a:cs typeface="Segoe UI"/>
              </a:rPr>
              <a:t>​</a:t>
            </a:r>
          </a:p>
        </p:txBody>
      </p:sp>
    </p:spTree>
    <p:extLst>
      <p:ext uri="{BB962C8B-B14F-4D97-AF65-F5344CB8AC3E}">
        <p14:creationId xmlns:p14="http://schemas.microsoft.com/office/powerpoint/2010/main" val="311940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6736-28D1-406B-8628-431090E7FD9A}"/>
              </a:ext>
            </a:extLst>
          </p:cNvPr>
          <p:cNvSpPr>
            <a:spLocks noGrp="1"/>
          </p:cNvSpPr>
          <p:nvPr>
            <p:ph type="title"/>
          </p:nvPr>
        </p:nvSpPr>
        <p:spPr/>
        <p:txBody>
          <a:bodyPr/>
          <a:lstStyle/>
          <a:p>
            <a:r>
              <a:rPr lang="en-US">
                <a:cs typeface="Calibri Light"/>
              </a:rPr>
              <a:t>Bag of Words</a:t>
            </a:r>
            <a:endParaRPr lang="en-US"/>
          </a:p>
        </p:txBody>
      </p:sp>
      <p:sp>
        <p:nvSpPr>
          <p:cNvPr id="3" name="Text Placeholder 2">
            <a:extLst>
              <a:ext uri="{FF2B5EF4-FFF2-40B4-BE49-F238E27FC236}">
                <a16:creationId xmlns:a16="http://schemas.microsoft.com/office/drawing/2014/main" id="{75381A29-1103-49BF-97AB-9324DFB45804}"/>
              </a:ext>
            </a:extLst>
          </p:cNvPr>
          <p:cNvSpPr>
            <a:spLocks noGrp="1"/>
          </p:cNvSpPr>
          <p:nvPr>
            <p:ph type="body" idx="1"/>
          </p:nvPr>
        </p:nvSpPr>
        <p:spPr/>
        <p:txBody>
          <a:bodyPr vert="horz" lIns="91440" tIns="45720" rIns="91440" bIns="45720" rtlCol="0" anchor="t">
            <a:normAutofit/>
          </a:bodyPr>
          <a:lstStyle/>
          <a:p>
            <a:endParaRPr lang="en-US">
              <a:cs typeface="Calibri"/>
            </a:endParaRPr>
          </a:p>
        </p:txBody>
      </p:sp>
      <p:pic>
        <p:nvPicPr>
          <p:cNvPr id="5" name="Picture 15" descr="Shape, rectangle&#10;&#10;Description automatically generated">
            <a:extLst>
              <a:ext uri="{FF2B5EF4-FFF2-40B4-BE49-F238E27FC236}">
                <a16:creationId xmlns:a16="http://schemas.microsoft.com/office/drawing/2014/main" id="{B1B78571-5DE6-4E46-A58B-6883237ADDD0}"/>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E8A8E199-8B72-4171-8B56-D4E91B7A4E0D}"/>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9440732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87</Slides>
  <Notes>0</Notes>
  <HiddenSlides>0</HiddenSlide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Office Theme</vt:lpstr>
      <vt:lpstr>PowerPoint Presentation</vt:lpstr>
      <vt:lpstr>PowerPoint Presentation</vt:lpstr>
      <vt:lpstr>Agenda</vt:lpstr>
      <vt:lpstr>Feature Extraction</vt:lpstr>
      <vt:lpstr>Feature Extraction</vt:lpstr>
      <vt:lpstr>Feature Extraction</vt:lpstr>
      <vt:lpstr>Feature Extraction</vt:lpstr>
      <vt:lpstr>Feature Extraction</vt:lpstr>
      <vt:lpstr>Bag of Words</vt:lpstr>
      <vt:lpstr>Bag of Words</vt:lpstr>
      <vt:lpstr>Bag of Words</vt:lpstr>
      <vt:lpstr>BoW Step 1: Tokenization</vt:lpstr>
      <vt:lpstr>BoW Step 2: Dictionary of Word frequency</vt:lpstr>
      <vt:lpstr>BoW Step 3: Bag of Words Model</vt:lpstr>
      <vt:lpstr>Bag of Words</vt:lpstr>
      <vt:lpstr>Problems in Bag Of Words</vt:lpstr>
      <vt:lpstr>TF-IDF</vt:lpstr>
      <vt:lpstr>TF-IDF</vt:lpstr>
      <vt:lpstr>TF-IDF Step 1: Tokenization</vt:lpstr>
      <vt:lpstr>TF-IDF Step 2: Dictionary of word frequency</vt:lpstr>
      <vt:lpstr>TF-IDF Step 3: Sort word frequency</vt:lpstr>
      <vt:lpstr>TF-IDF Step 4: Term frequency</vt:lpstr>
      <vt:lpstr>TF-IDF Step 5: Inverse Term frequency</vt:lpstr>
      <vt:lpstr>TF-IDF Step 6: TF-IDF Values</vt:lpstr>
      <vt:lpstr>TF-IDF</vt:lpstr>
      <vt:lpstr>Problems with TF-IDF</vt:lpstr>
      <vt:lpstr>N-Grams</vt:lpstr>
      <vt:lpstr>N-Grams</vt:lpstr>
      <vt:lpstr>Character N-Grams</vt:lpstr>
      <vt:lpstr>Character N-Grams Model</vt:lpstr>
      <vt:lpstr>Step 1: Import libraries</vt:lpstr>
      <vt:lpstr>Step 2: Scrape wiki article</vt:lpstr>
      <vt:lpstr>Step 3: Clean text</vt:lpstr>
      <vt:lpstr>Step 4: N-Grams Model</vt:lpstr>
      <vt:lpstr>Step 5: Generate Sequence</vt:lpstr>
      <vt:lpstr>Character N-Gram Sequence Generator</vt:lpstr>
      <vt:lpstr>N-Grams</vt:lpstr>
      <vt:lpstr>Word N-Gram</vt:lpstr>
      <vt:lpstr>Word N-Grams Model</vt:lpstr>
      <vt:lpstr>Step 1: Import libraries</vt:lpstr>
      <vt:lpstr>Step 2: Scrape wiki article</vt:lpstr>
      <vt:lpstr>Step 3: Clean text</vt:lpstr>
      <vt:lpstr>Step 4: N-Grams Model</vt:lpstr>
      <vt:lpstr>Step 5: Generate Sequence</vt:lpstr>
      <vt:lpstr>Word N-Gram Sequence Generator</vt:lpstr>
      <vt:lpstr>One-hot encoding</vt:lpstr>
      <vt:lpstr>One-hot encoding</vt:lpstr>
      <vt:lpstr>CountVectorizer</vt:lpstr>
      <vt:lpstr>Word2Vec</vt:lpstr>
      <vt:lpstr>Word2Vec</vt:lpstr>
      <vt:lpstr>Word2Vec</vt:lpstr>
      <vt:lpstr>Word2Vec</vt:lpstr>
      <vt:lpstr>Word2Vec</vt:lpstr>
      <vt:lpstr>Context Window</vt:lpstr>
      <vt:lpstr>Context Window</vt:lpstr>
      <vt:lpstr>Context Window</vt:lpstr>
      <vt:lpstr>Factorization</vt:lpstr>
      <vt:lpstr>Word2Vec</vt:lpstr>
      <vt:lpstr>Word2Vec</vt:lpstr>
      <vt:lpstr>CBoW</vt:lpstr>
      <vt:lpstr>CBoW</vt:lpstr>
      <vt:lpstr>CBoW</vt:lpstr>
      <vt:lpstr>CBoW</vt:lpstr>
      <vt:lpstr>CBoW</vt:lpstr>
      <vt:lpstr>CBoW</vt:lpstr>
      <vt:lpstr>Word2Vec</vt:lpstr>
      <vt:lpstr>SkipGram</vt:lpstr>
      <vt:lpstr>SkipGram</vt:lpstr>
      <vt:lpstr>SkipGram</vt:lpstr>
      <vt:lpstr>SkipGram</vt:lpstr>
      <vt:lpstr>SkipGram</vt:lpstr>
      <vt:lpstr>SkipGram</vt:lpstr>
      <vt:lpstr>Word2Vec Steps Summary</vt:lpstr>
      <vt:lpstr>PowerPoint Presentation</vt:lpstr>
      <vt:lpstr>PowerPoint Presentation</vt:lpstr>
      <vt:lpstr>PowerPoint Presentation</vt:lpstr>
      <vt:lpstr>PowerPoint Presentation</vt:lpstr>
      <vt:lpstr>Word2Vec Relationships</vt:lpstr>
      <vt:lpstr>Usecases of Word Embeddings</vt:lpstr>
      <vt:lpstr>Visualization</vt:lpstr>
      <vt:lpstr>GloVe</vt:lpstr>
      <vt:lpstr>Glove</vt:lpstr>
      <vt:lpstr>Glove</vt:lpstr>
      <vt:lpstr>Glove</vt:lpstr>
      <vt:lpstr>Glove</vt:lpstr>
      <vt:lpstr>Glove Vs Word2Vec</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607</cp:revision>
  <dcterms:created xsi:type="dcterms:W3CDTF">2020-12-23T22:31:42Z</dcterms:created>
  <dcterms:modified xsi:type="dcterms:W3CDTF">2021-03-07T23:41:03Z</dcterms:modified>
</cp:coreProperties>
</file>